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Lexen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72">
          <p15:clr>
            <a:srgbClr val="747775"/>
          </p15:clr>
        </p15:guide>
        <p15:guide id="2" pos="340">
          <p15:clr>
            <a:srgbClr val="747775"/>
          </p15:clr>
        </p15:guide>
        <p15:guide id="3" orient="horz" pos="1020">
          <p15:clr>
            <a:srgbClr val="747775"/>
          </p15:clr>
        </p15:guide>
        <p15:guide id="4" orient="horz" pos="85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72"/>
        <p:guide pos="340"/>
        <p:guide pos="1020" orient="horz"/>
        <p:guide pos="85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exend-bold.fntdata"/><Relationship Id="rId21" Type="http://schemas.openxmlformats.org/officeDocument/2006/relationships/slide" Target="slides/slide16.xml"/><Relationship Id="rId43" Type="http://schemas.openxmlformats.org/officeDocument/2006/relationships/font" Target="fonts/Lexen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16178b48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16178b48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16178b48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16178b48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16178b48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16178b48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16178b48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16178b48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16178b48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16178b48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16178b48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16178b48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16178b48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16178b48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Exports and imports of Developed Countries for over 20 years. When we look at exports United states is at the top followed by germany, US dominates the exports of developed countries with values nearly double that of germany. It exports things like machinery, chemicals, agricultural products and so on.  When it comes to imports USA is still at the top of the list followed by germany, japan and France.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16178b48b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16178b48b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Coming to Developing countries, China is at the top of the list for exports as it exports things like toys, electronics, smartphones, computer parts. China is followed by Hong Kong which is a special administrative region in China, followed by Mexico and India. When it comes to imports China still remains at the top of the list dominating the rest of the developing countries in the imports field. One thing to take note of is saudi arabia, despite being one of the largest oil producers is at the bottom of the list for exports and imports of developing countries.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16178b48b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16178b48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16178b48b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16178b48b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0b8163b6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0b8163b6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16178b48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16178b48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16178b48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16178b48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vif&lt;10 there is no high collinearity in the models predictors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16178b48b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16178b48b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16178b48b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16178b48b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16178b48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16178b48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analysis shows that our model explains 84.1% of the variation in export values. Factors like having more total tariff lines and a higher share of duty-free tariff lines boost exports, while a higher share of dutiable tariff lines and specific duties hinder them. Additionally, lower average tariff rates and increasing years positively correlate with export growth.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16178b48b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16178b48b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analysis explains 87.2% of the change in import values (Adjusted R²=0.8717). Factors like having more total tariff lines and a higher share of duty-free imports boost imports, indicated by positive coefficients. Conversely, specific duties and a higher share of dutiable tariffs decrease imports, shown by negative coefficients. The impact of MFN dutiable imports is also negative but relatively small.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16178b48b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16178b48b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16178b48b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16178b48b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1. **Tariff Lines and Duties**:</a:t>
            </a:r>
            <a:endParaRPr/>
          </a:p>
          <a:p>
            <a:pPr indent="0" lvl="0" marL="0" rtl="0" algn="l">
              <a:spcBef>
                <a:spcPts val="0"/>
              </a:spcBef>
              <a:spcAft>
                <a:spcPts val="0"/>
              </a:spcAft>
              <a:buClr>
                <a:schemeClr val="dk1"/>
              </a:buClr>
              <a:buSzPts val="1100"/>
              <a:buFont typeface="Arial"/>
              <a:buNone/>
            </a:pPr>
            <a:r>
              <a:rPr lang="en-GB"/>
              <a:t>   Developed countries like the United States and the European Union have extensive trade agreements with many tariff lines, leading to increased trade. </a:t>
            </a:r>
            <a:r>
              <a:rPr lang="en-GB">
                <a:solidFill>
                  <a:schemeClr val="dk1"/>
                </a:solidFill>
                <a:latin typeface="Lexend"/>
                <a:ea typeface="Lexend"/>
                <a:cs typeface="Lexend"/>
                <a:sym typeface="Lexend"/>
              </a:rPr>
              <a:t>The positive correlation between tariff lines and trade values reflects the complexity of these trade agreements and the high volume of trade they facilitate.</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**Most Favored Nation (MFN) Duties**:</a:t>
            </a:r>
            <a:endParaRPr/>
          </a:p>
          <a:p>
            <a:pPr indent="0" lvl="0" marL="0" rtl="0" algn="l">
              <a:spcBef>
                <a:spcPts val="0"/>
              </a:spcBef>
              <a:spcAft>
                <a:spcPts val="0"/>
              </a:spcAft>
              <a:buClr>
                <a:schemeClr val="dk1"/>
              </a:buClr>
              <a:buSzPts val="1100"/>
              <a:buFont typeface="Arial"/>
              <a:buNone/>
            </a:pPr>
            <a:r>
              <a:rPr lang="en-GB"/>
              <a:t>   In developed countries like Japan and Germany, higher MFN dutiable imports reflect increased demand for manufacturing materials. However, higher import duties impact export competitiveness in certain sectors.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**Year Trend**:</a:t>
            </a:r>
            <a:endParaRPr/>
          </a:p>
          <a:p>
            <a:pPr indent="0" lvl="0" marL="0" rtl="0" algn="l">
              <a:spcBef>
                <a:spcPts val="0"/>
              </a:spcBef>
              <a:spcAft>
                <a:spcPts val="0"/>
              </a:spcAft>
              <a:buClr>
                <a:schemeClr val="dk1"/>
              </a:buClr>
              <a:buSzPts val="1100"/>
              <a:buFont typeface="Arial"/>
              <a:buNone/>
            </a:pPr>
            <a:r>
              <a:rPr lang="en-GB"/>
              <a:t>   Trade values in developed countries have been rising over time due to globalization and e-commerce, making global trade more accessible.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16178b48b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16178b48b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Tariff Lines and Duties:</a:t>
            </a:r>
            <a:endParaRPr/>
          </a:p>
          <a:p>
            <a:pPr indent="-298450" lvl="0" marL="457200" rtl="0" algn="l">
              <a:spcBef>
                <a:spcPts val="0"/>
              </a:spcBef>
              <a:spcAft>
                <a:spcPts val="0"/>
              </a:spcAft>
              <a:buSzPts val="1100"/>
              <a:buChar char="-"/>
            </a:pPr>
            <a:r>
              <a:rPr lang="en-GB"/>
              <a:t>India and Brazil have complex tariff structures aimed at protecting domestic industries and homegrown products to </a:t>
            </a:r>
            <a:r>
              <a:rPr lang="en-GB"/>
              <a:t>promote</a:t>
            </a:r>
            <a:r>
              <a:rPr lang="en-GB"/>
              <a:t> economic development in the regions </a:t>
            </a:r>
            <a:endParaRPr/>
          </a:p>
          <a:p>
            <a:pPr indent="-298450" lvl="0" marL="457200" rtl="0" algn="l">
              <a:spcBef>
                <a:spcPts val="0"/>
              </a:spcBef>
              <a:spcAft>
                <a:spcPts val="0"/>
              </a:spcAft>
              <a:buSzPts val="1100"/>
              <a:buChar char="-"/>
            </a:pPr>
            <a:r>
              <a:rPr lang="en-GB"/>
              <a:t>The negative </a:t>
            </a:r>
            <a:r>
              <a:rPr lang="en-GB"/>
              <a:t>impact</a:t>
            </a:r>
            <a:r>
              <a:rPr lang="en-GB"/>
              <a:t> of dutiable tariff lines on % change in export value is an indication of the </a:t>
            </a:r>
            <a:r>
              <a:rPr lang="en-GB"/>
              <a:t>challenges</a:t>
            </a:r>
            <a:r>
              <a:rPr lang="en-GB"/>
              <a:t> faced by exporters due to the higher tariff prices on finished goods thereby hindering their position in the global markets which discourages exporters leading to a rise in the </a:t>
            </a:r>
            <a:r>
              <a:rPr lang="en-GB"/>
              <a:t>costs of the goods and inevitably causes inflation within these nations</a:t>
            </a:r>
            <a:endParaRPr/>
          </a:p>
          <a:p>
            <a:pPr indent="-298450" lvl="0" marL="457200" rtl="0" algn="l">
              <a:spcBef>
                <a:spcPts val="0"/>
              </a:spcBef>
              <a:spcAft>
                <a:spcPts val="0"/>
              </a:spcAft>
              <a:buSzPts val="1100"/>
              <a:buChar char="-"/>
            </a:pPr>
            <a:r>
              <a:rPr lang="en-GB"/>
              <a:t>MFN: </a:t>
            </a:r>
            <a:endParaRPr/>
          </a:p>
          <a:p>
            <a:pPr indent="-298450" lvl="0" marL="457200" rtl="0" algn="l">
              <a:spcBef>
                <a:spcPts val="0"/>
              </a:spcBef>
              <a:spcAft>
                <a:spcPts val="0"/>
              </a:spcAft>
              <a:buSzPts val="1100"/>
              <a:buChar char="-"/>
            </a:pPr>
            <a:r>
              <a:rPr lang="en-GB"/>
              <a:t>Vietnam, increases in MFN dutiable indicate an prominent reliance on  imported raw materials and machinery </a:t>
            </a:r>
            <a:endParaRPr/>
          </a:p>
          <a:p>
            <a:pPr indent="-298450" lvl="0" marL="457200" rtl="0" algn="l">
              <a:spcBef>
                <a:spcPts val="0"/>
              </a:spcBef>
              <a:spcAft>
                <a:spcPts val="0"/>
              </a:spcAft>
              <a:buSzPts val="1100"/>
              <a:buChar char="-"/>
            </a:pPr>
            <a:r>
              <a:rPr lang="en-GB"/>
              <a:t>But higher MFN duties from the trading partners tamper with their export competitiveness, especially in labor-heavy industries like textiles and clothing</a:t>
            </a:r>
            <a:endParaRPr/>
          </a:p>
          <a:p>
            <a:pPr indent="-298450" lvl="0" marL="457200" rtl="0" algn="l">
              <a:spcBef>
                <a:spcPts val="0"/>
              </a:spcBef>
              <a:spcAft>
                <a:spcPts val="0"/>
              </a:spcAft>
              <a:buSzPts val="1100"/>
              <a:buChar char="-"/>
            </a:pPr>
            <a:r>
              <a:rPr lang="en-GB"/>
              <a:t>Year Trend: </a:t>
            </a:r>
            <a:endParaRPr/>
          </a:p>
          <a:p>
            <a:pPr indent="-298450" lvl="0" marL="457200" rtl="0" algn="l">
              <a:spcBef>
                <a:spcPts val="0"/>
              </a:spcBef>
              <a:spcAft>
                <a:spcPts val="0"/>
              </a:spcAft>
              <a:buSzPts val="1100"/>
              <a:buChar char="-"/>
            </a:pPr>
            <a:r>
              <a:rPr lang="en-GB"/>
              <a:t>Countries</a:t>
            </a:r>
            <a:r>
              <a:rPr lang="en-GB"/>
              <a:t> in the developing category have seen a significant growth over the last two decades driven by </a:t>
            </a:r>
            <a:r>
              <a:rPr lang="en-GB"/>
              <a:t>economic</a:t>
            </a:r>
            <a:r>
              <a:rPr lang="en-GB"/>
              <a:t> liberalization, foreign </a:t>
            </a:r>
            <a:r>
              <a:rPr lang="en-GB"/>
              <a:t>investments</a:t>
            </a:r>
            <a:r>
              <a:rPr lang="en-GB"/>
              <a:t> and </a:t>
            </a:r>
            <a:r>
              <a:rPr lang="en-GB"/>
              <a:t>global</a:t>
            </a:r>
            <a:r>
              <a:rPr lang="en-GB"/>
              <a:t> participation. One country that has seen </a:t>
            </a:r>
            <a:r>
              <a:rPr lang="en-GB"/>
              <a:t>tremendous growth is china  over the past few decades built on the surges in exports and imports as a result of it integrating itself into the global trade network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16178b48b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16178b48b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Policymakers can leverage this information to create effective </a:t>
            </a:r>
            <a:r>
              <a:rPr lang="en-GB"/>
              <a:t>strategies</a:t>
            </a:r>
            <a:r>
              <a:rPr lang="en-GB"/>
              <a:t> which will enable them to </a:t>
            </a:r>
            <a:r>
              <a:rPr lang="en-GB"/>
              <a:t>prep, plan for  and mitigate problems and find opportunities for growth. Trade Expansion through increased exports and access to a wider variety of imports is one such benefit that can be considered. </a:t>
            </a:r>
            <a:endParaRPr/>
          </a:p>
          <a:p>
            <a:pPr indent="0" lvl="0" marL="0" rtl="0" algn="l">
              <a:spcBef>
                <a:spcPts val="0"/>
              </a:spcBef>
              <a:spcAft>
                <a:spcPts val="0"/>
              </a:spcAft>
              <a:buNone/>
            </a:pPr>
            <a:r>
              <a:rPr lang="en-GB"/>
              <a:t>Import substitution by encouraging home-grown products will help move away from the reliance on imported goods.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edc646f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edc646f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Tariffs protect local industries and boost government revenue by increasing the cost of imported goods, FOR EXAMPLE, when the US imposed tariffs on steel and aluminum imports in 2018.</a:t>
            </a:r>
            <a:endParaRPr sz="1200"/>
          </a:p>
          <a:p>
            <a:pPr indent="-304800" lvl="0" marL="457200" rtl="0" algn="l">
              <a:spcBef>
                <a:spcPts val="0"/>
              </a:spcBef>
              <a:spcAft>
                <a:spcPts val="0"/>
              </a:spcAft>
              <a:buSzPts val="1200"/>
              <a:buChar char="-"/>
            </a:pPr>
            <a:r>
              <a:rPr lang="en-GB" sz="1200"/>
              <a:t>They're also used to safeguard vital sectors like defense and infrastructure, ensuring national security interests.</a:t>
            </a:r>
            <a:endParaRPr sz="1200"/>
          </a:p>
          <a:p>
            <a:pPr indent="-304800" lvl="0" marL="457200" rtl="0" algn="l">
              <a:spcBef>
                <a:spcPts val="0"/>
              </a:spcBef>
              <a:spcAft>
                <a:spcPts val="0"/>
              </a:spcAft>
              <a:buSzPts val="1200"/>
              <a:buChar char="-"/>
            </a:pPr>
            <a:r>
              <a:rPr lang="en-GB" sz="1200"/>
              <a:t>Yet, tariffs can trigger trade tensions, necessitating careful consideration to avoid escalation and maintain stable global trade relations.</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16178b48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16178b48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130041a8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130041a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1. **Encourage Trade Agreements:**</a:t>
            </a:r>
            <a:endParaRPr/>
          </a:p>
          <a:p>
            <a:pPr indent="0" lvl="0" marL="0" rtl="0" algn="l">
              <a:spcBef>
                <a:spcPts val="0"/>
              </a:spcBef>
              <a:spcAft>
                <a:spcPts val="0"/>
              </a:spcAft>
              <a:buClr>
                <a:schemeClr val="dk1"/>
              </a:buClr>
              <a:buSzPts val="1100"/>
              <a:buFont typeface="Arial"/>
              <a:buNone/>
            </a:pPr>
            <a:r>
              <a:rPr lang="en-GB"/>
              <a:t>   - fostering stable trade relations through bilateral and multilateral trade agreements can help prevent damaging trade wars and provide a framework for resolving disputes peacefully.</a:t>
            </a:r>
            <a:endParaRPr/>
          </a:p>
          <a:p>
            <a:pPr indent="0" lvl="0" marL="0" rtl="0" algn="l">
              <a:spcBef>
                <a:spcPts val="0"/>
              </a:spcBef>
              <a:spcAft>
                <a:spcPts val="0"/>
              </a:spcAft>
              <a:buNone/>
            </a:pPr>
            <a:r>
              <a:rPr lang="en-GB"/>
              <a:t>- European Union (EU) - multilateral trade agreement - where member countries benefit from stable trade relations and a single market.</a:t>
            </a:r>
            <a:endParaRPr/>
          </a:p>
          <a:p>
            <a:pPr indent="0" lvl="0" marL="0" rtl="0" algn="l">
              <a:spcBef>
                <a:spcPts val="0"/>
              </a:spcBef>
              <a:spcAft>
                <a:spcPts val="0"/>
              </a:spcAft>
              <a:buNone/>
            </a:pPr>
            <a:r>
              <a:rPr lang="en-GB"/>
              <a:t>- North American Free Trade Agreement (NAFTA) - trade between United States, Canada, and Mexico - boosting economic growth and job creation in all three countries.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Focus on Competitive Advantages:</a:t>
            </a:r>
            <a:endParaRPr/>
          </a:p>
          <a:p>
            <a:pPr indent="0" lvl="0" marL="0" rtl="0" algn="l">
              <a:spcBef>
                <a:spcPts val="0"/>
              </a:spcBef>
              <a:spcAft>
                <a:spcPts val="0"/>
              </a:spcAft>
              <a:buClr>
                <a:schemeClr val="dk1"/>
              </a:buClr>
              <a:buSzPts val="1100"/>
              <a:buFont typeface="Arial"/>
              <a:buNone/>
            </a:pPr>
            <a:r>
              <a:rPr lang="en-GB"/>
              <a:t>   - Explain the concept of competitive advantage and how it influences a country's economic success in global trade.</a:t>
            </a:r>
            <a:endParaRPr/>
          </a:p>
          <a:p>
            <a:pPr indent="0" lvl="0" marL="0" rtl="0" algn="l">
              <a:spcBef>
                <a:spcPts val="0"/>
              </a:spcBef>
              <a:spcAft>
                <a:spcPts val="0"/>
              </a:spcAft>
              <a:buNone/>
            </a:pPr>
            <a:r>
              <a:rPr lang="en-GB"/>
              <a:t>   - Use Germany - leveraged its competitive advantage in manufacturing, particularly automobiles and machinery, to become a global export powerhouse.</a:t>
            </a:r>
            <a:endParaRPr/>
          </a:p>
          <a:p>
            <a:pPr indent="0" lvl="0" marL="0" rtl="0" algn="l">
              <a:spcBef>
                <a:spcPts val="0"/>
              </a:spcBef>
              <a:spcAft>
                <a:spcPts val="0"/>
              </a:spcAft>
              <a:buNone/>
            </a:pPr>
            <a:r>
              <a:rPr lang="en-GB"/>
              <a:t>- Japan's strategic tariff policies that support industries like electronics and automotive, enabling the country to maintain its position as a leader in these sectors while ensuring fair competition.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**Invest in Trade Facilitation:**</a:t>
            </a:r>
            <a:endParaRPr/>
          </a:p>
          <a:p>
            <a:pPr indent="0" lvl="0" marL="0" rtl="0" algn="l">
              <a:spcBef>
                <a:spcPts val="0"/>
              </a:spcBef>
              <a:spcAft>
                <a:spcPts val="0"/>
              </a:spcAft>
              <a:buClr>
                <a:schemeClr val="dk1"/>
              </a:buClr>
              <a:buSzPts val="1100"/>
              <a:buFont typeface="Arial"/>
              <a:buNone/>
            </a:pPr>
            <a:r>
              <a:rPr lang="en-GB"/>
              <a:t>   - streamlining administrative processes and improving trade infrastructure to reduce the costs associated with tariffs and trade barriers.</a:t>
            </a:r>
            <a:endParaRPr/>
          </a:p>
          <a:p>
            <a:pPr indent="0" lvl="0" marL="0" rtl="0" algn="l">
              <a:spcBef>
                <a:spcPts val="0"/>
              </a:spcBef>
              <a:spcAft>
                <a:spcPts val="0"/>
              </a:spcAft>
              <a:buNone/>
            </a:pPr>
            <a:r>
              <a:rPr lang="en-GB"/>
              <a:t>  - Singapore's investment in state-of-the-art port infrastructure and digital trade platforms, which have transformed it into one of the world's busiest and most efficient trading hubs.</a:t>
            </a:r>
            <a:endParaRPr/>
          </a:p>
          <a:p>
            <a:pPr indent="0" lvl="0" marL="0" rtl="0" algn="l">
              <a:spcBef>
                <a:spcPts val="0"/>
              </a:spcBef>
              <a:spcAft>
                <a:spcPts val="0"/>
              </a:spcAft>
              <a:buClr>
                <a:schemeClr val="dk1"/>
              </a:buClr>
              <a:buSzPts val="1100"/>
              <a:buFont typeface="Arial"/>
              <a:buNone/>
            </a:pPr>
            <a:r>
              <a:rPr lang="en-GB"/>
              <a:t>- United Arab Emirates (UAE) in developing world-class logistics facilities and adopting advanced customs procedures, attracting significant trade volumes and foreign investment.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 Monitor and Adapt:</a:t>
            </a:r>
            <a:endParaRPr/>
          </a:p>
          <a:p>
            <a:pPr indent="-298450" lvl="0" marL="457200" rtl="0" algn="l">
              <a:spcBef>
                <a:spcPts val="0"/>
              </a:spcBef>
              <a:spcAft>
                <a:spcPts val="0"/>
              </a:spcAft>
              <a:buSzPts val="1100"/>
              <a:buChar char="-"/>
            </a:pPr>
            <a:r>
              <a:rPr lang="en-GB"/>
              <a:t>China's response to changing global trade dynamics, where the government continuously adjusts tariffs and trade policies to mitigate economic risks and support domestic industries.</a:t>
            </a:r>
            <a:endParaRPr/>
          </a:p>
          <a:p>
            <a:pPr indent="-298450" lvl="0" marL="457200" rtl="0" algn="l">
              <a:spcBef>
                <a:spcPts val="0"/>
              </a:spcBef>
              <a:spcAft>
                <a:spcPts val="0"/>
              </a:spcAft>
              <a:buSzPts val="1100"/>
              <a:buChar char="-"/>
            </a:pPr>
            <a:r>
              <a:rPr lang="en-GB"/>
              <a:t>United States' flexibility in trade negotiations, such as renegotiating trade deals like NAFTA to address emerging challenges and opportunities in the global market.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130041a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130041a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GB"/>
              <a:t>Tariffs profoundly affect global trade, shaping import and export values in both developed and developing nations. Historical evidence supports their significant impact on economic behavior and trade patterns.</a:t>
            </a:r>
            <a:endParaRPr/>
          </a:p>
          <a:p>
            <a:pPr indent="-298450" lvl="0" marL="457200" rtl="0" algn="l">
              <a:lnSpc>
                <a:spcPct val="115000"/>
              </a:lnSpc>
              <a:spcBef>
                <a:spcPts val="0"/>
              </a:spcBef>
              <a:spcAft>
                <a:spcPts val="0"/>
              </a:spcAft>
              <a:buClr>
                <a:schemeClr val="dk1"/>
              </a:buClr>
              <a:buSzPts val="1100"/>
              <a:buAutoNum type="arabicPeriod"/>
            </a:pPr>
            <a:r>
              <a:rPr lang="en-GB"/>
              <a:t>Complex tariff structures in developed countries correlate with higher trade volumes, showcasing how trade intricacies can either facilitate or impede trade flow based on effective management.</a:t>
            </a:r>
            <a:endParaRPr/>
          </a:p>
          <a:p>
            <a:pPr indent="-298450" lvl="0" marL="457200" rtl="0" algn="l">
              <a:lnSpc>
                <a:spcPct val="115000"/>
              </a:lnSpc>
              <a:spcBef>
                <a:spcPts val="0"/>
              </a:spcBef>
              <a:spcAft>
                <a:spcPts val="0"/>
              </a:spcAft>
              <a:buClr>
                <a:schemeClr val="dk1"/>
              </a:buClr>
              <a:buSzPts val="1100"/>
              <a:buAutoNum type="arabicPeriod"/>
            </a:pPr>
            <a:r>
              <a:rPr lang="en-GB"/>
              <a:t>Tariffs, while shielding domestic industries, can also divert trade, disrupting global supply chains and competitive landscapes, especially evident in comparisons between developed and developing economies.</a:t>
            </a:r>
            <a:endParaRPr/>
          </a:p>
          <a:p>
            <a:pPr indent="-298450" lvl="0" marL="457200" rtl="0" algn="l">
              <a:lnSpc>
                <a:spcPct val="115000"/>
              </a:lnSpc>
              <a:spcBef>
                <a:spcPts val="0"/>
              </a:spcBef>
              <a:spcAft>
                <a:spcPts val="0"/>
              </a:spcAft>
              <a:buClr>
                <a:schemeClr val="dk1"/>
              </a:buClr>
              <a:buSzPts val="1100"/>
              <a:buAutoNum type="arabicPeriod"/>
            </a:pPr>
            <a:r>
              <a:rPr lang="en-GB"/>
              <a:t>The study emphasizes the critical link between tariff policies and economic growth, stressing the necessity for thoughtful trade strategies to sustain healthy economic development.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16178b48b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16178b48b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feb27ee8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feb27ee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Understanding the relationship between tariffs and trade flows are important because they inform policymakers about the consequences of tariff regimes and they can also provide insights for businesses navigating global markets</a:t>
            </a:r>
            <a:br>
              <a:rPr lang="en-GB" sz="1200">
                <a:solidFill>
                  <a:schemeClr val="dk1"/>
                </a:solidFill>
              </a:rPr>
            </a:br>
            <a:endParaRPr sz="1200">
              <a:solidFill>
                <a:schemeClr val="dk1"/>
              </a:solidFill>
            </a:endParaRPr>
          </a:p>
          <a:p>
            <a:pPr indent="-304800" lvl="0" marL="457200" rtl="0" algn="l">
              <a:spcBef>
                <a:spcPts val="0"/>
              </a:spcBef>
              <a:spcAft>
                <a:spcPts val="0"/>
              </a:spcAft>
              <a:buSzPts val="1200"/>
              <a:buChar char="-"/>
            </a:pPr>
            <a:r>
              <a:rPr lang="en-GB" sz="1200"/>
              <a:t>Trade is a cornerstone of economic activity globally, and tariffs are a key determinant of trade flows. By investigating the relationship between tariff-related variables and trade outcomes, we can better understand the economic implications of trade policy decisions.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0b8163b6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0b8163b6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Tariffs can lead to significant changes in global trade. They can provoke trade wars, influence the terms of trade agreements, and cause shifts in trade from one country to another. Moreover, tariffs impact consumer prices and can reshape entire industries and global supply chains.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0f482253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0f482253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various types of tariffs, but today we'll focus on two main types: Applied Harmonized System Tariffs and Most Favored Nation Tariffs. These tariffs are crucial in understanding how countries manage their trade policies and maintain fairness in trade practices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16178b4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16178b4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16178b48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16178b48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92100" rtl="0" algn="l">
              <a:lnSpc>
                <a:spcPct val="115000"/>
              </a:lnSpc>
              <a:spcBef>
                <a:spcPts val="0"/>
              </a:spcBef>
              <a:spcAft>
                <a:spcPts val="0"/>
              </a:spcAft>
              <a:buClr>
                <a:schemeClr val="dk1"/>
              </a:buClr>
              <a:buSzPts val="1100"/>
              <a:buFont typeface="Arial"/>
              <a:buNone/>
            </a:pPr>
            <a:r>
              <a:rPr lang="en-GB">
                <a:solidFill>
                  <a:srgbClr val="0D0D0D"/>
                </a:solidFill>
                <a:highlight>
                  <a:srgbClr val="FFFFFF"/>
                </a:highlight>
              </a:rPr>
              <a:t>1.</a:t>
            </a:r>
            <a:r>
              <a:rPr lang="en-GB" sz="700">
                <a:solidFill>
                  <a:srgbClr val="0D0D0D"/>
                </a:solidFill>
                <a:highlight>
                  <a:srgbClr val="FFFFFF"/>
                </a:highlight>
                <a:latin typeface="Times New Roman"/>
                <a:ea typeface="Times New Roman"/>
                <a:cs typeface="Times New Roman"/>
                <a:sym typeface="Times New Roman"/>
              </a:rPr>
              <a:t> 	</a:t>
            </a:r>
            <a:r>
              <a:rPr b="1" lang="en-GB">
                <a:solidFill>
                  <a:srgbClr val="0D0D0D"/>
                </a:solidFill>
                <a:highlight>
                  <a:srgbClr val="FFFFFF"/>
                </a:highlight>
              </a:rPr>
              <a:t>To What Extent are Tariffs Offset by Exchange Rates?</a:t>
            </a:r>
            <a:r>
              <a:rPr lang="en-GB">
                <a:solidFill>
                  <a:srgbClr val="0D0D0D"/>
                </a:solidFill>
                <a:highlight>
                  <a:srgbClr val="FFFFFF"/>
                </a:highlight>
              </a:rPr>
              <a:t>: This paper examines how tariffs impact the supply and demand for goods and how exchange rates respond. It finds that tariffs can affect exchange rates, but the impact varies by country.</a:t>
            </a:r>
            <a:endParaRPr>
              <a:solidFill>
                <a:srgbClr val="0D0D0D"/>
              </a:solidFill>
              <a:highlight>
                <a:srgbClr val="FFFFFF"/>
              </a:highlight>
            </a:endParaRPr>
          </a:p>
          <a:p>
            <a:pPr indent="0" lvl="0" marL="292100" rtl="0" algn="l">
              <a:lnSpc>
                <a:spcPct val="115000"/>
              </a:lnSpc>
              <a:spcBef>
                <a:spcPts val="0"/>
              </a:spcBef>
              <a:spcAft>
                <a:spcPts val="0"/>
              </a:spcAft>
              <a:buClr>
                <a:schemeClr val="dk1"/>
              </a:buClr>
              <a:buSzPts val="1100"/>
              <a:buFont typeface="Arial"/>
              <a:buNone/>
            </a:pPr>
            <a:r>
              <a:rPr lang="en-GB">
                <a:solidFill>
                  <a:srgbClr val="0D0D0D"/>
                </a:solidFill>
                <a:highlight>
                  <a:srgbClr val="FFFFFF"/>
                </a:highlight>
              </a:rPr>
              <a:t>2.</a:t>
            </a:r>
            <a:r>
              <a:rPr lang="en-GB" sz="700">
                <a:solidFill>
                  <a:srgbClr val="0D0D0D"/>
                </a:solidFill>
                <a:highlight>
                  <a:srgbClr val="FFFFFF"/>
                </a:highlight>
                <a:latin typeface="Times New Roman"/>
                <a:ea typeface="Times New Roman"/>
                <a:cs typeface="Times New Roman"/>
                <a:sym typeface="Times New Roman"/>
              </a:rPr>
              <a:t>     </a:t>
            </a:r>
            <a:r>
              <a:rPr b="1" lang="en-GB">
                <a:solidFill>
                  <a:srgbClr val="0D0D0D"/>
                </a:solidFill>
                <a:highlight>
                  <a:srgbClr val="FFFFFF"/>
                </a:highlight>
              </a:rPr>
              <a:t>The Macroeconomic Consequences of Import Tariffs and Trade Policy Uncertainty</a:t>
            </a:r>
            <a:r>
              <a:rPr lang="en-GB">
                <a:solidFill>
                  <a:srgbClr val="0D0D0D"/>
                </a:solidFill>
                <a:highlight>
                  <a:srgbClr val="FFFFFF"/>
                </a:highlight>
              </a:rPr>
              <a:t>: This paper analyzes how tariffs and trade policy uncertainty impact the economy. It concludes that stable free trade relations bring significant economic benefits and emphasizes focusing on tariffs rather than worrying about trade policy uncertainty.</a:t>
            </a:r>
            <a:endParaRPr>
              <a:solidFill>
                <a:srgbClr val="0D0D0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a:solidFill>
                  <a:srgbClr val="0D0D0D"/>
                </a:solidFill>
                <a:highlight>
                  <a:srgbClr val="FFFFFF"/>
                </a:highlight>
              </a:rPr>
              <a:t>In short, both papers explore how tariffs and trade policies can influence exchange rates and the economy, highlighting the importance of stable trade relationships.</a:t>
            </a:r>
            <a:endParaRPr>
              <a:solidFill>
                <a:srgbClr val="0D0D0D"/>
              </a:solidFill>
              <a:highlight>
                <a:srgbClr val="FFFFFF"/>
              </a:highlight>
            </a:endParaRPr>
          </a:p>
          <a:p>
            <a:pPr indent="0" lvl="0" marL="0" rtl="0" algn="l">
              <a:spcBef>
                <a:spcPts val="1200"/>
              </a:spcBef>
              <a:spcAft>
                <a:spcPts val="0"/>
              </a:spcAft>
              <a:buNone/>
            </a:pPr>
            <a:r>
              <a:t/>
            </a:r>
            <a:endParaRPr b="1"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16178b48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16178b48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074600" y="984625"/>
            <a:ext cx="6994800" cy="214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200">
                <a:solidFill>
                  <a:schemeClr val="lt1"/>
                </a:solidFill>
                <a:latin typeface="Lexend"/>
                <a:ea typeface="Lexend"/>
                <a:cs typeface="Lexend"/>
                <a:sym typeface="Lexend"/>
              </a:rPr>
              <a:t> The Effect of Tariffs on Global Imports and Exports </a:t>
            </a:r>
            <a:endParaRPr sz="4200">
              <a:solidFill>
                <a:schemeClr val="lt1"/>
              </a:solidFill>
              <a:highlight>
                <a:srgbClr val="491C57"/>
              </a:highlight>
              <a:latin typeface="Lexend"/>
              <a:ea typeface="Lexend"/>
              <a:cs typeface="Lexend"/>
              <a:sym typeface="Lexend"/>
            </a:endParaRPr>
          </a:p>
        </p:txBody>
      </p:sp>
      <p:sp>
        <p:nvSpPr>
          <p:cNvPr id="55" name="Google Shape;55;p13"/>
          <p:cNvSpPr txBox="1"/>
          <p:nvPr>
            <p:ph idx="1" type="subTitle"/>
          </p:nvPr>
        </p:nvSpPr>
        <p:spPr>
          <a:xfrm>
            <a:off x="5355900" y="3209900"/>
            <a:ext cx="3014100" cy="17118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GB" sz="1200">
                <a:solidFill>
                  <a:schemeClr val="lt1"/>
                </a:solidFill>
              </a:rPr>
              <a:t>Srinath M Krishnan (smk220008)</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Jashank Kshirsagar (jsk230000)</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Jastej Singh Grover (jxg220032)</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Lasya Bodapati (lxb230008)</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Manasseh Jesrun Kota (mxk230047)</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Yan Zhu(yxz230017)</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Itoshi Yanazawa (ixy220002)</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Sai Chandra Lekha Karanam (sxk220342)</a:t>
            </a:r>
            <a:endParaRPr b="1" sz="1200">
              <a:solidFill>
                <a:schemeClr val="lt1"/>
              </a:solidFill>
            </a:endParaRPr>
          </a:p>
          <a:p>
            <a:pPr indent="0" lvl="0" marL="0" rtl="0" algn="l">
              <a:lnSpc>
                <a:spcPct val="115000"/>
              </a:lnSpc>
              <a:spcBef>
                <a:spcPts val="0"/>
              </a:spcBef>
              <a:spcAft>
                <a:spcPts val="0"/>
              </a:spcAft>
              <a:buNone/>
            </a:pPr>
            <a:r>
              <a:rPr b="1" lang="en-GB" sz="1200">
                <a:solidFill>
                  <a:schemeClr val="lt1"/>
                </a:solidFill>
              </a:rPr>
              <a:t>Yash Jitendra Patil (yxp220028)</a:t>
            </a:r>
            <a:endParaRPr b="1"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2793300" y="1725675"/>
            <a:ext cx="5576700" cy="14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latin typeface="Lexend"/>
                <a:ea typeface="Lexend"/>
                <a:cs typeface="Lexend"/>
                <a:sym typeface="Lexend"/>
              </a:rPr>
              <a:t>The Dataset &amp; </a:t>
            </a:r>
            <a:endParaRPr sz="4800">
              <a:latin typeface="Lexend"/>
              <a:ea typeface="Lexend"/>
              <a:cs typeface="Lexend"/>
              <a:sym typeface="Lexend"/>
            </a:endParaRPr>
          </a:p>
          <a:p>
            <a:pPr indent="0" lvl="0" marL="0" rtl="0" algn="ctr">
              <a:spcBef>
                <a:spcPts val="0"/>
              </a:spcBef>
              <a:spcAft>
                <a:spcPts val="0"/>
              </a:spcAft>
              <a:buNone/>
            </a:pPr>
            <a:r>
              <a:rPr lang="en-GB" sz="4800">
                <a:latin typeface="Lexend"/>
                <a:ea typeface="Lexend"/>
                <a:cs typeface="Lexend"/>
                <a:sym typeface="Lexend"/>
              </a:rPr>
              <a:t>Data Preparation</a:t>
            </a:r>
            <a:endParaRPr sz="4800">
              <a:latin typeface="Lexend"/>
              <a:ea typeface="Lexend"/>
              <a:cs typeface="Lexend"/>
              <a:sym typeface="Lexend"/>
            </a:endParaRPr>
          </a:p>
        </p:txBody>
      </p:sp>
      <p:sp>
        <p:nvSpPr>
          <p:cNvPr id="118" name="Google Shape;118;p22"/>
          <p:cNvSpPr txBox="1"/>
          <p:nvPr/>
        </p:nvSpPr>
        <p:spPr>
          <a:xfrm>
            <a:off x="0" y="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https://docs.google.com/document/d/1PwBnjV6C85BnP9vmct_FNfAUy1pfzUT_UBm-fIR5uYQ/edit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505800" y="0"/>
            <a:ext cx="321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The Dataset</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24" name="Google Shape;124;p23"/>
          <p:cNvSpPr txBox="1"/>
          <p:nvPr>
            <p:ph idx="1" type="body"/>
          </p:nvPr>
        </p:nvSpPr>
        <p:spPr>
          <a:xfrm>
            <a:off x="297450" y="2448725"/>
            <a:ext cx="8549100" cy="2551500"/>
          </a:xfrm>
          <a:prstGeom prst="rect">
            <a:avLst/>
          </a:prstGeom>
        </p:spPr>
        <p:txBody>
          <a:bodyPr anchorCtr="0" anchor="t" bIns="91425" lIns="91425" spcFirstLastPara="1" rIns="91425" wrap="square" tIns="91425">
            <a:normAutofit lnSpcReduction="10000"/>
          </a:bodyPr>
          <a:lstStyle/>
          <a:p>
            <a:pPr indent="-184150" lvl="0" marL="179999" rtl="0" algn="l">
              <a:lnSpc>
                <a:spcPct val="95000"/>
              </a:lnSpc>
              <a:spcBef>
                <a:spcPts val="0"/>
              </a:spcBef>
              <a:spcAft>
                <a:spcPts val="0"/>
              </a:spcAft>
              <a:buClr>
                <a:schemeClr val="dk1"/>
              </a:buClr>
              <a:buSzPts val="1400"/>
              <a:buFont typeface="Lexend"/>
              <a:buChar char="●"/>
            </a:pPr>
            <a:r>
              <a:rPr lang="en-GB">
                <a:solidFill>
                  <a:srgbClr val="000000"/>
                </a:solidFill>
                <a:highlight>
                  <a:srgbClr val="FFFFFF"/>
                </a:highlight>
                <a:latin typeface="Lexend"/>
                <a:ea typeface="Lexend"/>
                <a:cs typeface="Lexend"/>
                <a:sym typeface="Lexend"/>
              </a:rPr>
              <a:t>Global trade data provided &amp; created by World Bank’s Development Data Group, the United Nations Conference on Trade and Development (UNCTAD), the World Trade Organization, the UN Statistics Division, and the International Trade Centre. </a:t>
            </a:r>
            <a:br>
              <a:rPr lang="en-GB">
                <a:solidFill>
                  <a:srgbClr val="000000"/>
                </a:solidFill>
                <a:highlight>
                  <a:srgbClr val="FFFFFF"/>
                </a:highlight>
                <a:latin typeface="Lexend"/>
                <a:ea typeface="Lexend"/>
                <a:cs typeface="Lexend"/>
                <a:sym typeface="Lexend"/>
              </a:rPr>
            </a:br>
            <a:br>
              <a:rPr lang="en-GB">
                <a:solidFill>
                  <a:srgbClr val="000000"/>
                </a:solidFill>
                <a:highlight>
                  <a:srgbClr val="FFFFFF"/>
                </a:highlight>
                <a:latin typeface="Lexend"/>
                <a:ea typeface="Lexend"/>
                <a:cs typeface="Lexend"/>
                <a:sym typeface="Lexend"/>
              </a:rPr>
            </a:br>
            <a:r>
              <a:rPr lang="en-GB">
                <a:solidFill>
                  <a:srgbClr val="000000"/>
                </a:solidFill>
                <a:highlight>
                  <a:srgbClr val="FFFFFF"/>
                </a:highlight>
                <a:latin typeface="Lexend"/>
                <a:ea typeface="Lexend"/>
                <a:cs typeface="Lexend"/>
                <a:sym typeface="Lexend"/>
              </a:rPr>
              <a:t>Source: World Integrated Trade Solutions (Online data application)</a:t>
            </a:r>
            <a:endParaRPr>
              <a:solidFill>
                <a:srgbClr val="000000"/>
              </a:solidFill>
              <a:highlight>
                <a:srgbClr val="FFFFFF"/>
              </a:highlight>
              <a:latin typeface="Lexend"/>
              <a:ea typeface="Lexend"/>
              <a:cs typeface="Lexend"/>
              <a:sym typeface="Lexend"/>
            </a:endParaRPr>
          </a:p>
          <a:p>
            <a:pPr indent="-95249" lvl="0" marL="179999" rtl="0" algn="l">
              <a:lnSpc>
                <a:spcPct val="95000"/>
              </a:lnSpc>
              <a:spcBef>
                <a:spcPts val="0"/>
              </a:spcBef>
              <a:spcAft>
                <a:spcPts val="0"/>
              </a:spcAft>
              <a:buNone/>
            </a:pPr>
            <a:r>
              <a:t/>
            </a:r>
            <a:endParaRPr>
              <a:solidFill>
                <a:srgbClr val="000000"/>
              </a:solidFill>
              <a:highlight>
                <a:srgbClr val="FFFFFF"/>
              </a:highlight>
              <a:latin typeface="Lexend"/>
              <a:ea typeface="Lexend"/>
              <a:cs typeface="Lexend"/>
              <a:sym typeface="Lexend"/>
            </a:endParaRPr>
          </a:p>
          <a:p>
            <a:pPr indent="-184150" lvl="0" marL="179999" rtl="0" algn="l">
              <a:lnSpc>
                <a:spcPct val="95000"/>
              </a:lnSpc>
              <a:spcBef>
                <a:spcPts val="0"/>
              </a:spcBef>
              <a:spcAft>
                <a:spcPts val="0"/>
              </a:spcAft>
              <a:buClr>
                <a:schemeClr val="dk1"/>
              </a:buClr>
              <a:buSzPts val="1400"/>
              <a:buFont typeface="Lexend"/>
              <a:buChar char="●"/>
            </a:pPr>
            <a:r>
              <a:rPr lang="en-GB">
                <a:solidFill>
                  <a:srgbClr val="000000"/>
                </a:solidFill>
                <a:highlight>
                  <a:srgbClr val="FFFFFF"/>
                </a:highlight>
                <a:latin typeface="Lexend"/>
                <a:ea typeface="Lexend"/>
                <a:cs typeface="Lexend"/>
                <a:sym typeface="Lexend"/>
              </a:rPr>
              <a:t>This panel dataset consists of 36 variables and 4666 entries capturing global trade value and tariff data from 2002 to 2021</a:t>
            </a:r>
            <a:endParaRPr>
              <a:solidFill>
                <a:srgbClr val="000000"/>
              </a:solidFill>
              <a:highlight>
                <a:srgbClr val="FFFFFF"/>
              </a:highlight>
              <a:latin typeface="Lexend"/>
              <a:ea typeface="Lexend"/>
              <a:cs typeface="Lexend"/>
              <a:sym typeface="Lexend"/>
            </a:endParaRPr>
          </a:p>
          <a:p>
            <a:pPr indent="-95249" lvl="0" marL="179999" rtl="0" algn="l">
              <a:lnSpc>
                <a:spcPct val="95000"/>
              </a:lnSpc>
              <a:spcBef>
                <a:spcPts val="0"/>
              </a:spcBef>
              <a:spcAft>
                <a:spcPts val="0"/>
              </a:spcAft>
              <a:buNone/>
            </a:pPr>
            <a:r>
              <a:t/>
            </a:r>
            <a:endParaRPr>
              <a:solidFill>
                <a:srgbClr val="000000"/>
              </a:solidFill>
              <a:highlight>
                <a:srgbClr val="FFFFFF"/>
              </a:highlight>
              <a:latin typeface="Lexend"/>
              <a:ea typeface="Lexend"/>
              <a:cs typeface="Lexend"/>
              <a:sym typeface="Lexend"/>
            </a:endParaRPr>
          </a:p>
        </p:txBody>
      </p:sp>
      <p:pic>
        <p:nvPicPr>
          <p:cNvPr id="125" name="Google Shape;125;p23"/>
          <p:cNvPicPr preferRelativeResize="0"/>
          <p:nvPr/>
        </p:nvPicPr>
        <p:blipFill>
          <a:blip r:embed="rId4">
            <a:alphaModFix/>
          </a:blip>
          <a:stretch>
            <a:fillRect/>
          </a:stretch>
        </p:blipFill>
        <p:spPr>
          <a:xfrm>
            <a:off x="3229100" y="663123"/>
            <a:ext cx="2304276" cy="1785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2591400" y="0"/>
            <a:ext cx="473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Country Classification</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31" name="Google Shape;131;p24"/>
          <p:cNvSpPr txBox="1"/>
          <p:nvPr>
            <p:ph idx="1" type="body"/>
          </p:nvPr>
        </p:nvSpPr>
        <p:spPr>
          <a:xfrm>
            <a:off x="535300" y="585050"/>
            <a:ext cx="7704000" cy="39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Lexend"/>
                <a:ea typeface="Lexend"/>
                <a:cs typeface="Lexend"/>
                <a:sym typeface="Lexend"/>
              </a:rPr>
              <a:t>To ensure a comprehensive global perspective, our analysis sampled a selection of major developed and developing countries. This strategic grouping based on UN classification allows us to capture a broader picture of international trade dynamics and tariff impacts on a global scale.</a:t>
            </a:r>
            <a:endParaRPr sz="1200">
              <a:solidFill>
                <a:srgbClr val="000000"/>
              </a:solidFill>
              <a:highlight>
                <a:srgbClr val="FFFFFF"/>
              </a:highlight>
              <a:latin typeface="Lexend"/>
              <a:ea typeface="Lexend"/>
              <a:cs typeface="Lexend"/>
              <a:sym typeface="Lexend"/>
            </a:endParaRPr>
          </a:p>
        </p:txBody>
      </p:sp>
      <p:sp>
        <p:nvSpPr>
          <p:cNvPr id="132" name="Google Shape;132;p24"/>
          <p:cNvSpPr txBox="1"/>
          <p:nvPr>
            <p:ph idx="1" type="body"/>
          </p:nvPr>
        </p:nvSpPr>
        <p:spPr>
          <a:xfrm>
            <a:off x="1122963" y="1284775"/>
            <a:ext cx="3999900" cy="372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GB" sz="1400">
                <a:solidFill>
                  <a:schemeClr val="dk1"/>
                </a:solidFill>
                <a:latin typeface="Lexend"/>
                <a:ea typeface="Lexend"/>
                <a:cs typeface="Lexend"/>
                <a:sym typeface="Lexend"/>
              </a:rPr>
              <a:t>DEVELOPED COUNTRIES </a:t>
            </a:r>
            <a:endParaRPr b="1" sz="1400">
              <a:solidFill>
                <a:schemeClr val="dk1"/>
              </a:solidFill>
              <a:latin typeface="Lexend"/>
              <a:ea typeface="Lexend"/>
              <a:cs typeface="Lexend"/>
              <a:sym typeface="Lexend"/>
            </a:endParaRPr>
          </a:p>
          <a:p>
            <a:pPr indent="-292100" lvl="0" marL="457200" rtl="0" algn="l">
              <a:lnSpc>
                <a:spcPct val="95000"/>
              </a:lnSpc>
              <a:spcBef>
                <a:spcPts val="120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France</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Switzerland</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Australia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Belgium</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Ireland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Canada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Czech Republic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Italy</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Germany</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Japan</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Netherlands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Poland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United States </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Singapore</a:t>
            </a:r>
            <a:endParaRPr sz="1400">
              <a:solidFill>
                <a:schemeClr val="dk1"/>
              </a:solidFill>
              <a:latin typeface="Lexend"/>
              <a:ea typeface="Lexend"/>
              <a:cs typeface="Lexend"/>
              <a:sym typeface="Lexend"/>
            </a:endParaRPr>
          </a:p>
          <a:p>
            <a:pPr indent="-292100" lvl="0" marL="457200" rtl="0" algn="l">
              <a:lnSpc>
                <a:spcPct val="95000"/>
              </a:lnSpc>
              <a:spcBef>
                <a:spcPts val="0"/>
              </a:spcBef>
              <a:spcAft>
                <a:spcPts val="0"/>
              </a:spcAft>
              <a:buClr>
                <a:schemeClr val="dk1"/>
              </a:buClr>
              <a:buSzPts val="1000"/>
              <a:buFont typeface="Lexend"/>
              <a:buChar char="●"/>
            </a:pPr>
            <a:r>
              <a:rPr lang="en-GB" sz="1400">
                <a:solidFill>
                  <a:schemeClr val="dk1"/>
                </a:solidFill>
                <a:latin typeface="Lexend"/>
                <a:ea typeface="Lexend"/>
                <a:cs typeface="Lexend"/>
                <a:sym typeface="Lexend"/>
              </a:rPr>
              <a:t>United Kingdom</a:t>
            </a:r>
            <a:endParaRPr sz="1400">
              <a:solidFill>
                <a:schemeClr val="dk1"/>
              </a:solidFill>
              <a:latin typeface="Lexend"/>
              <a:ea typeface="Lexend"/>
              <a:cs typeface="Lexend"/>
              <a:sym typeface="Lexend"/>
            </a:endParaRPr>
          </a:p>
          <a:p>
            <a:pPr indent="0" lvl="0" marL="0" rtl="0" algn="l">
              <a:lnSpc>
                <a:spcPct val="95000"/>
              </a:lnSpc>
              <a:spcBef>
                <a:spcPts val="1200"/>
              </a:spcBef>
              <a:spcAft>
                <a:spcPts val="1200"/>
              </a:spcAft>
              <a:buSzPts val="852"/>
              <a:buNone/>
            </a:pPr>
            <a:r>
              <a:t/>
            </a:r>
            <a:endParaRPr sz="1400"/>
          </a:p>
        </p:txBody>
      </p:sp>
      <p:sp>
        <p:nvSpPr>
          <p:cNvPr id="133" name="Google Shape;133;p24"/>
          <p:cNvSpPr txBox="1"/>
          <p:nvPr>
            <p:ph idx="4294967295" type="body"/>
          </p:nvPr>
        </p:nvSpPr>
        <p:spPr>
          <a:xfrm>
            <a:off x="4713338" y="1284775"/>
            <a:ext cx="39999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b="1" lang="en-GB" sz="1430">
                <a:solidFill>
                  <a:schemeClr val="dk1"/>
                </a:solidFill>
                <a:latin typeface="Lexend"/>
                <a:ea typeface="Lexend"/>
                <a:cs typeface="Lexend"/>
                <a:sym typeface="Lexend"/>
              </a:rPr>
              <a:t>DEVELOPING COUNTRIES </a:t>
            </a:r>
            <a:endParaRPr b="1" sz="1430">
              <a:solidFill>
                <a:schemeClr val="dk1"/>
              </a:solidFill>
              <a:latin typeface="Lexend"/>
              <a:ea typeface="Lexend"/>
              <a:cs typeface="Lexend"/>
              <a:sym typeface="Lexend"/>
            </a:endParaRPr>
          </a:p>
          <a:p>
            <a:pPr indent="-319405" lvl="0" marL="457200" rtl="0" algn="l">
              <a:lnSpc>
                <a:spcPct val="95000"/>
              </a:lnSpc>
              <a:spcBef>
                <a:spcPts val="120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Malaysia </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Brazil</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China</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Russia </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Hong Kong</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India </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Mexico</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Saudi Arabia</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Thailand</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Turkey</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United Arab Emirates </a:t>
            </a:r>
            <a:endParaRPr sz="1430">
              <a:solidFill>
                <a:schemeClr val="dk1"/>
              </a:solidFill>
              <a:latin typeface="Lexend"/>
              <a:ea typeface="Lexend"/>
              <a:cs typeface="Lexend"/>
              <a:sym typeface="Lexend"/>
            </a:endParaRPr>
          </a:p>
          <a:p>
            <a:pPr indent="-319405" lvl="0" marL="457200" rtl="0" algn="l">
              <a:lnSpc>
                <a:spcPct val="95000"/>
              </a:lnSpc>
              <a:spcBef>
                <a:spcPts val="0"/>
              </a:spcBef>
              <a:spcAft>
                <a:spcPts val="0"/>
              </a:spcAft>
              <a:buClr>
                <a:schemeClr val="dk1"/>
              </a:buClr>
              <a:buSzPts val="1430"/>
              <a:buFont typeface="Lexend"/>
              <a:buChar char="●"/>
            </a:pPr>
            <a:r>
              <a:rPr lang="en-GB" sz="1430">
                <a:solidFill>
                  <a:schemeClr val="dk1"/>
                </a:solidFill>
                <a:latin typeface="Lexend"/>
                <a:ea typeface="Lexend"/>
                <a:cs typeface="Lexend"/>
                <a:sym typeface="Lexend"/>
              </a:rPr>
              <a:t>Vietnam </a:t>
            </a:r>
            <a:endParaRPr sz="1430">
              <a:solidFill>
                <a:schemeClr val="dk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2591400" y="0"/>
            <a:ext cx="473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Key Terms in the Dataset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39" name="Google Shape;139;p25"/>
          <p:cNvSpPr txBox="1"/>
          <p:nvPr>
            <p:ph idx="1" type="body"/>
          </p:nvPr>
        </p:nvSpPr>
        <p:spPr>
          <a:xfrm>
            <a:off x="467850" y="882950"/>
            <a:ext cx="8208300" cy="3729900"/>
          </a:xfrm>
          <a:prstGeom prst="rect">
            <a:avLst/>
          </a:prstGeom>
        </p:spPr>
        <p:txBody>
          <a:bodyPr anchorCtr="0" anchor="t" bIns="91425" lIns="91425" spcFirstLastPara="1" rIns="91425" wrap="square" tIns="91425">
            <a:normAutofit lnSpcReduction="10000"/>
          </a:bodyPr>
          <a:lstStyle/>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Trade Transactions:</a:t>
            </a:r>
            <a:r>
              <a:rPr lang="en-GB" sz="1500">
                <a:solidFill>
                  <a:srgbClr val="000000"/>
                </a:solidFill>
                <a:highlight>
                  <a:srgbClr val="FFFFFF"/>
                </a:highlight>
                <a:latin typeface="Lexend"/>
                <a:ea typeface="Lexend"/>
                <a:cs typeface="Lexend"/>
                <a:sym typeface="Lexend"/>
              </a:rPr>
              <a:t> The dataset records exchanges of goods between different countries.</a:t>
            </a:r>
            <a:endParaRPr sz="1500">
              <a:solidFill>
                <a:srgbClr val="000000"/>
              </a:solidFill>
              <a:highlight>
                <a:srgbClr val="FFFFFF"/>
              </a:highlight>
              <a:latin typeface="Lexend"/>
              <a:ea typeface="Lexend"/>
              <a:cs typeface="Lexend"/>
              <a:sym typeface="Lexend"/>
            </a:endParaRPr>
          </a:p>
          <a:p>
            <a:pPr indent="0" lvl="0" marL="457200" rtl="0" algn="l">
              <a:lnSpc>
                <a:spcPct val="95000"/>
              </a:lnSpc>
              <a:spcBef>
                <a:spcPts val="0"/>
              </a:spcBef>
              <a:spcAft>
                <a:spcPts val="0"/>
              </a:spcAft>
              <a:buNone/>
            </a:pPr>
            <a:r>
              <a:t/>
            </a:r>
            <a:endParaRPr sz="1500">
              <a:solidFill>
                <a:srgbClr val="000000"/>
              </a:solidFill>
              <a:highlight>
                <a:srgbClr val="FFFFFF"/>
              </a:highlight>
              <a:latin typeface="Lexend"/>
              <a:ea typeface="Lexend"/>
              <a:cs typeface="Lexend"/>
              <a:sym typeface="Lexend"/>
            </a:endParaRPr>
          </a:p>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Trade Flow:</a:t>
            </a:r>
            <a:r>
              <a:rPr lang="en-GB" sz="1500">
                <a:solidFill>
                  <a:srgbClr val="000000"/>
                </a:solidFill>
                <a:highlight>
                  <a:srgbClr val="FFFFFF"/>
                </a:highlight>
                <a:latin typeface="Lexend"/>
                <a:ea typeface="Lexend"/>
                <a:cs typeface="Lexend"/>
                <a:sym typeface="Lexend"/>
              </a:rPr>
              <a:t> Indicates whether goods are being exported (sent out) or imported (brought in) by a country.</a:t>
            </a:r>
            <a:endParaRPr sz="1500">
              <a:solidFill>
                <a:srgbClr val="000000"/>
              </a:solidFill>
              <a:highlight>
                <a:srgbClr val="FFFFFF"/>
              </a:highlight>
              <a:latin typeface="Lexend"/>
              <a:ea typeface="Lexend"/>
              <a:cs typeface="Lexend"/>
              <a:sym typeface="Lexend"/>
            </a:endParaRPr>
          </a:p>
          <a:p>
            <a:pPr indent="0" lvl="0" marL="457200" rtl="0" algn="l">
              <a:lnSpc>
                <a:spcPct val="95000"/>
              </a:lnSpc>
              <a:spcBef>
                <a:spcPts val="0"/>
              </a:spcBef>
              <a:spcAft>
                <a:spcPts val="0"/>
              </a:spcAft>
              <a:buNone/>
            </a:pPr>
            <a:r>
              <a:t/>
            </a:r>
            <a:endParaRPr sz="1500">
              <a:solidFill>
                <a:srgbClr val="000000"/>
              </a:solidFill>
              <a:highlight>
                <a:srgbClr val="FFFFFF"/>
              </a:highlight>
              <a:latin typeface="Lexend"/>
              <a:ea typeface="Lexend"/>
              <a:cs typeface="Lexend"/>
              <a:sym typeface="Lexend"/>
            </a:endParaRPr>
          </a:p>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Product Details:</a:t>
            </a:r>
            <a:r>
              <a:rPr lang="en-GB" sz="1500">
                <a:solidFill>
                  <a:srgbClr val="000000"/>
                </a:solidFill>
                <a:highlight>
                  <a:srgbClr val="FFFFFF"/>
                </a:highlight>
                <a:latin typeface="Lexend"/>
                <a:ea typeface="Lexend"/>
                <a:cs typeface="Lexend"/>
                <a:sym typeface="Lexend"/>
              </a:rPr>
              <a:t> Provides information on specific products traded, identified by HS six-digit codes.</a:t>
            </a:r>
            <a:endParaRPr sz="1500">
              <a:solidFill>
                <a:srgbClr val="000000"/>
              </a:solidFill>
              <a:highlight>
                <a:srgbClr val="FFFFFF"/>
              </a:highlight>
              <a:latin typeface="Lexend"/>
              <a:ea typeface="Lexend"/>
              <a:cs typeface="Lexend"/>
              <a:sym typeface="Lexend"/>
            </a:endParaRPr>
          </a:p>
          <a:p>
            <a:pPr indent="0" lvl="0" marL="457200" rtl="0" algn="l">
              <a:lnSpc>
                <a:spcPct val="95000"/>
              </a:lnSpc>
              <a:spcBef>
                <a:spcPts val="0"/>
              </a:spcBef>
              <a:spcAft>
                <a:spcPts val="0"/>
              </a:spcAft>
              <a:buNone/>
            </a:pPr>
            <a:r>
              <a:t/>
            </a:r>
            <a:endParaRPr sz="1500">
              <a:solidFill>
                <a:srgbClr val="000000"/>
              </a:solidFill>
              <a:highlight>
                <a:srgbClr val="FFFFFF"/>
              </a:highlight>
              <a:latin typeface="Lexend"/>
              <a:ea typeface="Lexend"/>
              <a:cs typeface="Lexend"/>
              <a:sym typeface="Lexend"/>
            </a:endParaRPr>
          </a:p>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Trade Values:</a:t>
            </a:r>
            <a:r>
              <a:rPr lang="en-GB" sz="1500">
                <a:solidFill>
                  <a:srgbClr val="000000"/>
                </a:solidFill>
                <a:highlight>
                  <a:srgbClr val="FFFFFF"/>
                </a:highlight>
                <a:latin typeface="Lexend"/>
                <a:ea typeface="Lexend"/>
                <a:cs typeface="Lexend"/>
                <a:sym typeface="Lexend"/>
              </a:rPr>
              <a:t> Includes the monetary value of exports and imports in thousand US dollars.</a:t>
            </a:r>
            <a:endParaRPr sz="1500">
              <a:solidFill>
                <a:srgbClr val="000000"/>
              </a:solidFill>
              <a:highlight>
                <a:srgbClr val="FFFFFF"/>
              </a:highlight>
              <a:latin typeface="Lexend"/>
              <a:ea typeface="Lexend"/>
              <a:cs typeface="Lexend"/>
              <a:sym typeface="Lexend"/>
            </a:endParaRPr>
          </a:p>
          <a:p>
            <a:pPr indent="0" lvl="0" marL="457200" rtl="0" algn="l">
              <a:lnSpc>
                <a:spcPct val="95000"/>
              </a:lnSpc>
              <a:spcBef>
                <a:spcPts val="0"/>
              </a:spcBef>
              <a:spcAft>
                <a:spcPts val="0"/>
              </a:spcAft>
              <a:buNone/>
            </a:pPr>
            <a:r>
              <a:t/>
            </a:r>
            <a:endParaRPr sz="1500">
              <a:solidFill>
                <a:srgbClr val="000000"/>
              </a:solidFill>
              <a:highlight>
                <a:srgbClr val="FFFFFF"/>
              </a:highlight>
              <a:latin typeface="Lexend"/>
              <a:ea typeface="Lexend"/>
              <a:cs typeface="Lexend"/>
              <a:sym typeface="Lexend"/>
            </a:endParaRPr>
          </a:p>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Tariff Measures:</a:t>
            </a:r>
            <a:r>
              <a:rPr lang="en-GB" sz="1500">
                <a:solidFill>
                  <a:srgbClr val="000000"/>
                </a:solidFill>
                <a:highlight>
                  <a:srgbClr val="FFFFFF"/>
                </a:highlight>
                <a:latin typeface="Lexend"/>
                <a:ea typeface="Lexend"/>
                <a:cs typeface="Lexend"/>
                <a:sym typeface="Lexend"/>
              </a:rPr>
              <a:t> Includes data on tariff rates, such as average rates and specifics like dutiable items and duty-free items.</a:t>
            </a:r>
            <a:endParaRPr sz="1500">
              <a:solidFill>
                <a:srgbClr val="000000"/>
              </a:solidFill>
              <a:highlight>
                <a:srgbClr val="FFFFFF"/>
              </a:highlight>
              <a:latin typeface="Lexend"/>
              <a:ea typeface="Lexend"/>
              <a:cs typeface="Lexend"/>
              <a:sym typeface="Lexend"/>
            </a:endParaRPr>
          </a:p>
          <a:p>
            <a:pPr indent="0" lvl="0" marL="457200" rtl="0" algn="l">
              <a:lnSpc>
                <a:spcPct val="95000"/>
              </a:lnSpc>
              <a:spcBef>
                <a:spcPts val="0"/>
              </a:spcBef>
              <a:spcAft>
                <a:spcPts val="0"/>
              </a:spcAft>
              <a:buNone/>
            </a:pPr>
            <a:r>
              <a:t/>
            </a:r>
            <a:endParaRPr sz="1500">
              <a:solidFill>
                <a:srgbClr val="000000"/>
              </a:solidFill>
              <a:highlight>
                <a:srgbClr val="FFFFFF"/>
              </a:highlight>
              <a:latin typeface="Lexend"/>
              <a:ea typeface="Lexend"/>
              <a:cs typeface="Lexend"/>
              <a:sym typeface="Lexend"/>
            </a:endParaRPr>
          </a:p>
          <a:p>
            <a:pPr indent="-190500" lvl="0" marL="269999" rtl="0" algn="l">
              <a:lnSpc>
                <a:spcPct val="95000"/>
              </a:lnSpc>
              <a:spcBef>
                <a:spcPts val="0"/>
              </a:spcBef>
              <a:spcAft>
                <a:spcPts val="0"/>
              </a:spcAft>
              <a:buClr>
                <a:schemeClr val="dk1"/>
              </a:buClr>
              <a:buSzPts val="1500"/>
              <a:buFont typeface="Lexend"/>
              <a:buChar char="●"/>
            </a:pPr>
            <a:r>
              <a:rPr b="1" lang="en-GB" sz="1500">
                <a:solidFill>
                  <a:srgbClr val="000000"/>
                </a:solidFill>
                <a:highlight>
                  <a:srgbClr val="FFFFFF"/>
                </a:highlight>
                <a:latin typeface="Lexend"/>
                <a:ea typeface="Lexend"/>
                <a:cs typeface="Lexend"/>
                <a:sym typeface="Lexend"/>
              </a:rPr>
              <a:t>Tariff Types:</a:t>
            </a:r>
            <a:r>
              <a:rPr lang="en-GB" sz="1500">
                <a:solidFill>
                  <a:srgbClr val="000000"/>
                </a:solidFill>
                <a:highlight>
                  <a:srgbClr val="FFFFFF"/>
                </a:highlight>
                <a:latin typeface="Lexend"/>
                <a:ea typeface="Lexend"/>
                <a:cs typeface="Lexend"/>
                <a:sym typeface="Lexend"/>
              </a:rPr>
              <a:t> Differentiates between tariff rates based on the Applied Harmonized System (AHS) and the Most Favored Nation (MFN) schedules.</a:t>
            </a:r>
            <a:endParaRPr sz="1500">
              <a:solidFill>
                <a:srgbClr val="000000"/>
              </a:solidFill>
              <a:highlight>
                <a:srgbClr val="FFFFFF"/>
              </a:highlight>
              <a:latin typeface="Lexend"/>
              <a:ea typeface="Lexend"/>
              <a:cs typeface="Lexend"/>
              <a:sym typeface="Lexend"/>
            </a:endParaRPr>
          </a:p>
          <a:p>
            <a:pPr indent="0" lvl="0" marL="0" rtl="0" algn="l">
              <a:lnSpc>
                <a:spcPct val="95000"/>
              </a:lnSpc>
              <a:spcBef>
                <a:spcPts val="0"/>
              </a:spcBef>
              <a:spcAft>
                <a:spcPts val="0"/>
              </a:spcAft>
              <a:buNone/>
            </a:pPr>
            <a:r>
              <a:t/>
            </a:r>
            <a:endParaRPr>
              <a:solidFill>
                <a:srgbClr val="000000"/>
              </a:solidFill>
              <a:highlight>
                <a:srgbClr val="FFFFFF"/>
              </a:highlight>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6"/>
          <p:cNvSpPr txBox="1"/>
          <p:nvPr>
            <p:ph type="title"/>
          </p:nvPr>
        </p:nvSpPr>
        <p:spPr>
          <a:xfrm>
            <a:off x="2591400" y="0"/>
            <a:ext cx="473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Data Preparation Methods</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45" name="Google Shape;145;p26"/>
          <p:cNvSpPr txBox="1"/>
          <p:nvPr/>
        </p:nvSpPr>
        <p:spPr>
          <a:xfrm>
            <a:off x="228300" y="693375"/>
            <a:ext cx="8604000" cy="1268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Checked for duplicate rows - 0.0%</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Checked for null fields - 418 fields had null values</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Removed variables AHS_MinRate (Minimum AHS Tariff Rate) and MFN_MinRate (Minimum MFN Tariff Rate) variables as all values in columns are 0.</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Converted NULL fields to numeric value “0”</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100">
              <a:solidFill>
                <a:schemeClr val="dk1"/>
              </a:solidFill>
              <a:latin typeface="Lexend"/>
              <a:ea typeface="Lexend"/>
              <a:cs typeface="Lexend"/>
              <a:sym typeface="Lexend"/>
            </a:endParaRPr>
          </a:p>
        </p:txBody>
      </p:sp>
      <p:pic>
        <p:nvPicPr>
          <p:cNvPr id="146" name="Google Shape;146;p26"/>
          <p:cNvPicPr preferRelativeResize="0"/>
          <p:nvPr/>
        </p:nvPicPr>
        <p:blipFill>
          <a:blip r:embed="rId4">
            <a:alphaModFix/>
          </a:blip>
          <a:stretch>
            <a:fillRect/>
          </a:stretch>
        </p:blipFill>
        <p:spPr>
          <a:xfrm>
            <a:off x="311700" y="1878525"/>
            <a:ext cx="4136125" cy="2581414"/>
          </a:xfrm>
          <a:prstGeom prst="rect">
            <a:avLst/>
          </a:prstGeom>
          <a:noFill/>
          <a:ln>
            <a:noFill/>
          </a:ln>
        </p:spPr>
      </p:pic>
      <p:pic>
        <p:nvPicPr>
          <p:cNvPr id="147" name="Google Shape;147;p26"/>
          <p:cNvPicPr preferRelativeResize="0"/>
          <p:nvPr/>
        </p:nvPicPr>
        <p:blipFill>
          <a:blip r:embed="rId5">
            <a:alphaModFix/>
          </a:blip>
          <a:stretch>
            <a:fillRect/>
          </a:stretch>
        </p:blipFill>
        <p:spPr>
          <a:xfrm>
            <a:off x="4734863" y="1878524"/>
            <a:ext cx="4244412" cy="2581425"/>
          </a:xfrm>
          <a:prstGeom prst="rect">
            <a:avLst/>
          </a:prstGeom>
          <a:noFill/>
          <a:ln>
            <a:noFill/>
          </a:ln>
        </p:spPr>
      </p:pic>
      <p:sp>
        <p:nvSpPr>
          <p:cNvPr id="148" name="Google Shape;148;p26"/>
          <p:cNvSpPr txBox="1"/>
          <p:nvPr>
            <p:ph type="title"/>
          </p:nvPr>
        </p:nvSpPr>
        <p:spPr>
          <a:xfrm>
            <a:off x="813750" y="4529100"/>
            <a:ext cx="2649300" cy="43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Lexend"/>
                <a:ea typeface="Lexend"/>
                <a:cs typeface="Lexend"/>
                <a:sym typeface="Lexend"/>
              </a:rPr>
              <a:t>Before NULL value removal</a:t>
            </a:r>
            <a:endParaRPr sz="1300">
              <a:latin typeface="Lexend"/>
              <a:ea typeface="Lexend"/>
              <a:cs typeface="Lexend"/>
              <a:sym typeface="Lexend"/>
            </a:endParaRPr>
          </a:p>
        </p:txBody>
      </p:sp>
      <p:sp>
        <p:nvSpPr>
          <p:cNvPr id="149" name="Google Shape;149;p26"/>
          <p:cNvSpPr txBox="1"/>
          <p:nvPr>
            <p:ph type="title"/>
          </p:nvPr>
        </p:nvSpPr>
        <p:spPr>
          <a:xfrm>
            <a:off x="5423800" y="4529100"/>
            <a:ext cx="2416200" cy="43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Lexend"/>
                <a:ea typeface="Lexend"/>
                <a:cs typeface="Lexend"/>
                <a:sym typeface="Lexend"/>
              </a:rPr>
              <a:t>After NULL value removal</a:t>
            </a:r>
            <a:endParaRPr sz="1300">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540000" y="2020650"/>
            <a:ext cx="66543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latin typeface="Lexend"/>
                <a:ea typeface="Lexend"/>
                <a:cs typeface="Lexend"/>
                <a:sym typeface="Lexend"/>
              </a:rPr>
              <a:t>Exploratory Analysis</a:t>
            </a:r>
            <a:endParaRPr sz="48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920">
                <a:solidFill>
                  <a:schemeClr val="lt1"/>
                </a:solidFill>
                <a:latin typeface="Lexend"/>
                <a:ea typeface="Lexend"/>
                <a:cs typeface="Lexend"/>
                <a:sym typeface="Lexend"/>
              </a:rPr>
              <a:t>Cumulative Export and Import Values over 20 years - Developed Countries</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p:txBody>
      </p:sp>
      <p:pic>
        <p:nvPicPr>
          <p:cNvPr id="160" name="Google Shape;160;p28"/>
          <p:cNvPicPr preferRelativeResize="0"/>
          <p:nvPr/>
        </p:nvPicPr>
        <p:blipFill>
          <a:blip r:embed="rId4">
            <a:alphaModFix/>
          </a:blip>
          <a:stretch>
            <a:fillRect/>
          </a:stretch>
        </p:blipFill>
        <p:spPr>
          <a:xfrm>
            <a:off x="4633775" y="821225"/>
            <a:ext cx="4068600" cy="2073850"/>
          </a:xfrm>
          <a:prstGeom prst="rect">
            <a:avLst/>
          </a:prstGeom>
          <a:noFill/>
          <a:ln>
            <a:noFill/>
          </a:ln>
        </p:spPr>
      </p:pic>
      <p:pic>
        <p:nvPicPr>
          <p:cNvPr id="161" name="Google Shape;161;p28"/>
          <p:cNvPicPr preferRelativeResize="0"/>
          <p:nvPr/>
        </p:nvPicPr>
        <p:blipFill rotWithShape="1">
          <a:blip r:embed="rId5">
            <a:alphaModFix/>
          </a:blip>
          <a:srcRect b="5060" l="0" r="0" t="0"/>
          <a:stretch/>
        </p:blipFill>
        <p:spPr>
          <a:xfrm>
            <a:off x="561875" y="821225"/>
            <a:ext cx="3983451" cy="2073849"/>
          </a:xfrm>
          <a:prstGeom prst="rect">
            <a:avLst/>
          </a:prstGeom>
          <a:noFill/>
          <a:ln>
            <a:noFill/>
          </a:ln>
        </p:spPr>
      </p:pic>
      <p:sp>
        <p:nvSpPr>
          <p:cNvPr id="162" name="Google Shape;162;p28"/>
          <p:cNvSpPr txBox="1"/>
          <p:nvPr/>
        </p:nvSpPr>
        <p:spPr>
          <a:xfrm>
            <a:off x="658525" y="3079400"/>
            <a:ext cx="3769500" cy="199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a:t>
            </a:r>
            <a:r>
              <a:rPr lang="en-GB" sz="1100">
                <a:solidFill>
                  <a:schemeClr val="dk1"/>
                </a:solidFill>
                <a:latin typeface="Lexend"/>
                <a:ea typeface="Lexend"/>
                <a:cs typeface="Lexend"/>
                <a:sym typeface="Lexend"/>
              </a:rPr>
              <a:t>he US dominates exports, with values nearly double Germany's over the past two decades.</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Due to the diverse advanced </a:t>
            </a:r>
            <a:r>
              <a:rPr lang="en-GB" sz="1100">
                <a:solidFill>
                  <a:schemeClr val="dk1"/>
                </a:solidFill>
                <a:latin typeface="Lexend"/>
                <a:ea typeface="Lexend"/>
                <a:cs typeface="Lexend"/>
                <a:sym typeface="Lexend"/>
              </a:rPr>
              <a:t>economy, large consumer market, US remains to be the highest exporter.</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50% of the </a:t>
            </a:r>
            <a:r>
              <a:rPr lang="en-GB" sz="1100">
                <a:solidFill>
                  <a:schemeClr val="dk1"/>
                </a:solidFill>
                <a:latin typeface="Lexend"/>
                <a:ea typeface="Lexend"/>
                <a:cs typeface="Lexend"/>
                <a:sym typeface="Lexend"/>
              </a:rPr>
              <a:t>country's’ imports are above the average line discovered through the data. </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Ireland's concentration in high-tech and pharmaceutical industries limits its export diversity, which can impact overall export volumes.</a:t>
            </a:r>
            <a:endParaRPr sz="1100">
              <a:solidFill>
                <a:schemeClr val="dk1"/>
              </a:solidFill>
              <a:latin typeface="Lexend"/>
              <a:ea typeface="Lexend"/>
              <a:cs typeface="Lexend"/>
              <a:sym typeface="Lexend"/>
            </a:endParaRPr>
          </a:p>
          <a:p>
            <a:pPr indent="0" lvl="0" marL="457200" rtl="0" algn="l">
              <a:spcBef>
                <a:spcPts val="0"/>
              </a:spcBef>
              <a:spcAft>
                <a:spcPts val="0"/>
              </a:spcAft>
              <a:buNone/>
            </a:pPr>
            <a:r>
              <a:t/>
            </a:r>
            <a:endParaRPr sz="1100">
              <a:solidFill>
                <a:schemeClr val="dk1"/>
              </a:solidFill>
              <a:latin typeface="Lexend"/>
              <a:ea typeface="Lexend"/>
              <a:cs typeface="Lexend"/>
              <a:sym typeface="Lexend"/>
            </a:endParaRPr>
          </a:p>
        </p:txBody>
      </p:sp>
      <p:sp>
        <p:nvSpPr>
          <p:cNvPr id="163" name="Google Shape;163;p28"/>
          <p:cNvSpPr txBox="1"/>
          <p:nvPr/>
        </p:nvSpPr>
        <p:spPr>
          <a:xfrm>
            <a:off x="4783325" y="3657700"/>
            <a:ext cx="3769500" cy="115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The US narrowly edges out Germany in imports, leading by roughly $2 billion.</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They are followed by Japan and France.</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Czech republic is at the bottom of the list.</a:t>
            </a:r>
            <a:endParaRPr sz="1100">
              <a:solidFill>
                <a:schemeClr val="dk1"/>
              </a:solidFill>
              <a:latin typeface="Lexend"/>
              <a:ea typeface="Lexend"/>
              <a:cs typeface="Lexend"/>
              <a:sym typeface="Lexend"/>
            </a:endParaRPr>
          </a:p>
        </p:txBody>
      </p:sp>
      <p:cxnSp>
        <p:nvCxnSpPr>
          <p:cNvPr id="164" name="Google Shape;164;p28"/>
          <p:cNvCxnSpPr/>
          <p:nvPr/>
        </p:nvCxnSpPr>
        <p:spPr>
          <a:xfrm>
            <a:off x="4605675" y="744525"/>
            <a:ext cx="0" cy="2700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920">
                <a:solidFill>
                  <a:schemeClr val="lt1"/>
                </a:solidFill>
                <a:latin typeface="Lexend"/>
                <a:ea typeface="Lexend"/>
                <a:cs typeface="Lexend"/>
                <a:sym typeface="Lexend"/>
              </a:rPr>
              <a:t>Cumulative Export and Import Values over 20 years - Developing Countries</a:t>
            </a:r>
            <a:endParaRPr sz="1920">
              <a:solidFill>
                <a:schemeClr val="lt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p:txBody>
      </p:sp>
      <p:pic>
        <p:nvPicPr>
          <p:cNvPr id="170" name="Google Shape;170;p29"/>
          <p:cNvPicPr preferRelativeResize="0"/>
          <p:nvPr/>
        </p:nvPicPr>
        <p:blipFill>
          <a:blip r:embed="rId4">
            <a:alphaModFix/>
          </a:blip>
          <a:stretch>
            <a:fillRect/>
          </a:stretch>
        </p:blipFill>
        <p:spPr>
          <a:xfrm>
            <a:off x="353675" y="645325"/>
            <a:ext cx="3920675" cy="2155025"/>
          </a:xfrm>
          <a:prstGeom prst="rect">
            <a:avLst/>
          </a:prstGeom>
          <a:noFill/>
          <a:ln>
            <a:noFill/>
          </a:ln>
        </p:spPr>
      </p:pic>
      <p:pic>
        <p:nvPicPr>
          <p:cNvPr id="171" name="Google Shape;171;p29"/>
          <p:cNvPicPr preferRelativeResize="0"/>
          <p:nvPr/>
        </p:nvPicPr>
        <p:blipFill>
          <a:blip r:embed="rId5">
            <a:alphaModFix/>
          </a:blip>
          <a:stretch>
            <a:fillRect/>
          </a:stretch>
        </p:blipFill>
        <p:spPr>
          <a:xfrm>
            <a:off x="4500950" y="645325"/>
            <a:ext cx="3920674" cy="1990700"/>
          </a:xfrm>
          <a:prstGeom prst="rect">
            <a:avLst/>
          </a:prstGeom>
          <a:noFill/>
          <a:ln>
            <a:noFill/>
          </a:ln>
        </p:spPr>
      </p:pic>
      <p:sp>
        <p:nvSpPr>
          <p:cNvPr id="172" name="Google Shape;172;p29"/>
          <p:cNvSpPr txBox="1"/>
          <p:nvPr/>
        </p:nvSpPr>
        <p:spPr>
          <a:xfrm>
            <a:off x="429250" y="3515775"/>
            <a:ext cx="3769500" cy="101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China undoubtedly remains the lead competitor along with Hong Kong. </a:t>
            </a:r>
            <a:endParaRPr sz="1100">
              <a:solidFill>
                <a:schemeClr val="dk1"/>
              </a:solidFill>
              <a:latin typeface="Lexend"/>
              <a:ea typeface="Lexend"/>
              <a:cs typeface="Lexend"/>
              <a:sym typeface="Lexend"/>
            </a:endParaRPr>
          </a:p>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About 80% of the countries fall below the average exports of the data </a:t>
            </a:r>
            <a:endParaRPr sz="1100">
              <a:solidFill>
                <a:schemeClr val="dk1"/>
              </a:solidFill>
              <a:latin typeface="Lexend"/>
              <a:ea typeface="Lexend"/>
              <a:cs typeface="Lexend"/>
              <a:sym typeface="Lexend"/>
            </a:endParaRPr>
          </a:p>
        </p:txBody>
      </p:sp>
      <p:sp>
        <p:nvSpPr>
          <p:cNvPr id="173" name="Google Shape;173;p29"/>
          <p:cNvSpPr txBox="1"/>
          <p:nvPr/>
        </p:nvSpPr>
        <p:spPr>
          <a:xfrm>
            <a:off x="4652125" y="3502050"/>
            <a:ext cx="3769500" cy="101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6371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China continues to be the world's largest importer as the products it imports are in different types. </a:t>
            </a:r>
            <a:endParaRPr sz="1100">
              <a:solidFill>
                <a:schemeClr val="dk1"/>
              </a:solidFill>
              <a:latin typeface="Lexend"/>
              <a:ea typeface="Lexend"/>
              <a:cs typeface="Lexend"/>
              <a:sym typeface="Lexend"/>
            </a:endParaRPr>
          </a:p>
          <a:p>
            <a:pPr indent="-165100" lvl="0" marL="6371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Other countries thrive to be the best but focus on specific trade products. (oil, minerals.)</a:t>
            </a:r>
            <a:endParaRPr sz="1100">
              <a:solidFill>
                <a:schemeClr val="dk1"/>
              </a:solidFill>
              <a:latin typeface="Lexend"/>
              <a:ea typeface="Lexend"/>
              <a:cs typeface="Lexend"/>
              <a:sym typeface="Lexend"/>
            </a:endParaRPr>
          </a:p>
        </p:txBody>
      </p:sp>
      <p:cxnSp>
        <p:nvCxnSpPr>
          <p:cNvPr id="174" name="Google Shape;174;p29"/>
          <p:cNvCxnSpPr/>
          <p:nvPr/>
        </p:nvCxnSpPr>
        <p:spPr>
          <a:xfrm>
            <a:off x="4470475" y="627075"/>
            <a:ext cx="0" cy="2888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3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sz="1920">
                <a:solidFill>
                  <a:schemeClr val="lt1"/>
                </a:solidFill>
                <a:latin typeface="Lexend"/>
                <a:ea typeface="Lexend"/>
                <a:cs typeface="Lexend"/>
                <a:sym typeface="Lexend"/>
              </a:rPr>
              <a:t>Import &amp; Export Value Trend over 20 years - Developed Countries</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p:txBody>
      </p:sp>
      <p:pic>
        <p:nvPicPr>
          <p:cNvPr id="180" name="Google Shape;180;p30"/>
          <p:cNvPicPr preferRelativeResize="0"/>
          <p:nvPr/>
        </p:nvPicPr>
        <p:blipFill>
          <a:blip r:embed="rId4">
            <a:alphaModFix/>
          </a:blip>
          <a:stretch>
            <a:fillRect/>
          </a:stretch>
        </p:blipFill>
        <p:spPr>
          <a:xfrm>
            <a:off x="311700" y="741450"/>
            <a:ext cx="4094087" cy="2455899"/>
          </a:xfrm>
          <a:prstGeom prst="rect">
            <a:avLst/>
          </a:prstGeom>
          <a:noFill/>
          <a:ln cap="flat" cmpd="sng" w="28575">
            <a:solidFill>
              <a:srgbClr val="491C57"/>
            </a:solidFill>
            <a:prstDash val="solid"/>
            <a:round/>
            <a:headEnd len="sm" w="sm" type="none"/>
            <a:tailEnd len="sm" w="sm" type="none"/>
          </a:ln>
        </p:spPr>
      </p:pic>
      <p:pic>
        <p:nvPicPr>
          <p:cNvPr id="181" name="Google Shape;181;p30"/>
          <p:cNvPicPr preferRelativeResize="0"/>
          <p:nvPr/>
        </p:nvPicPr>
        <p:blipFill>
          <a:blip r:embed="rId5">
            <a:alphaModFix/>
          </a:blip>
          <a:stretch>
            <a:fillRect/>
          </a:stretch>
        </p:blipFill>
        <p:spPr>
          <a:xfrm>
            <a:off x="4932628" y="755475"/>
            <a:ext cx="3617997" cy="2455901"/>
          </a:xfrm>
          <a:prstGeom prst="rect">
            <a:avLst/>
          </a:prstGeom>
          <a:noFill/>
          <a:ln cap="flat" cmpd="sng" w="28575">
            <a:solidFill>
              <a:srgbClr val="491C57"/>
            </a:solidFill>
            <a:prstDash val="solid"/>
            <a:round/>
            <a:headEnd len="sm" w="sm" type="none"/>
            <a:tailEnd len="sm" w="sm" type="none"/>
          </a:ln>
        </p:spPr>
      </p:pic>
      <p:sp>
        <p:nvSpPr>
          <p:cNvPr id="182" name="Google Shape;182;p30"/>
          <p:cNvSpPr txBox="1"/>
          <p:nvPr/>
        </p:nvSpPr>
        <p:spPr>
          <a:xfrm>
            <a:off x="311700" y="3394150"/>
            <a:ext cx="4094100" cy="155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Peak is observed in 2008 due to the immense growth in the world’s economy. </a:t>
            </a:r>
            <a:endParaRPr sz="1200">
              <a:solidFill>
                <a:schemeClr val="dk1"/>
              </a:solidFill>
              <a:latin typeface="Lexend"/>
              <a:ea typeface="Lexend"/>
              <a:cs typeface="Lexend"/>
              <a:sym typeface="Lexend"/>
            </a:endParaRPr>
          </a:p>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Shortly after the peak we can see a drop in Export trend of developing countries. Mainly related to recession. Though, it started pumping back in the year 2010 and a stable growth can be observed. </a:t>
            </a:r>
            <a:endParaRPr sz="1200">
              <a:solidFill>
                <a:schemeClr val="dk1"/>
              </a:solidFill>
              <a:latin typeface="Lexend"/>
              <a:ea typeface="Lexend"/>
              <a:cs typeface="Lexend"/>
              <a:sym typeface="Lexend"/>
            </a:endParaRPr>
          </a:p>
        </p:txBody>
      </p:sp>
      <p:sp>
        <p:nvSpPr>
          <p:cNvPr id="183" name="Google Shape;183;p30"/>
          <p:cNvSpPr txBox="1"/>
          <p:nvPr/>
        </p:nvSpPr>
        <p:spPr>
          <a:xfrm>
            <a:off x="4856875" y="3394150"/>
            <a:ext cx="3769500" cy="155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71450" lvl="0" marL="179999" rtl="0" algn="l">
              <a:spcBef>
                <a:spcPts val="0"/>
              </a:spcBef>
              <a:spcAft>
                <a:spcPts val="0"/>
              </a:spcAft>
              <a:buClr>
                <a:schemeClr val="dk1"/>
              </a:buClr>
              <a:buSzPts val="1200"/>
              <a:buFont typeface="Lexend"/>
              <a:buChar char="●"/>
            </a:pPr>
            <a:r>
              <a:rPr lang="en-GB" sz="1200">
                <a:solidFill>
                  <a:srgbClr val="0D0D0D"/>
                </a:solidFill>
                <a:highlight>
                  <a:srgbClr val="FFFFFF"/>
                </a:highlight>
                <a:latin typeface="Lexend"/>
                <a:ea typeface="Lexend"/>
                <a:cs typeface="Lexend"/>
                <a:sym typeface="Lexend"/>
              </a:rPr>
              <a:t>Imports grew significantly from 2002 to 2008 but dropped in 2009 due to the global economic slowdown. Recovery was evident in 2010, aligning with export trends.</a:t>
            </a:r>
            <a:endParaRPr sz="1200">
              <a:solidFill>
                <a:schemeClr val="dk1"/>
              </a:solidFill>
              <a:latin typeface="Lexend"/>
              <a:ea typeface="Lexend"/>
              <a:cs typeface="Lexend"/>
              <a:sym typeface="Lexend"/>
            </a:endParaRPr>
          </a:p>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A slight fall in imports could be seen in 2019 due to Covid. A similar recovery like 2010 can be seen in the year 2021</a:t>
            </a:r>
            <a:endParaRPr sz="1200">
              <a:solidFill>
                <a:schemeClr val="dk1"/>
              </a:solidFill>
              <a:latin typeface="Lexend"/>
              <a:ea typeface="Lexend"/>
              <a:cs typeface="Lexend"/>
              <a:sym typeface="Lexend"/>
            </a:endParaRPr>
          </a:p>
        </p:txBody>
      </p:sp>
      <p:cxnSp>
        <p:nvCxnSpPr>
          <p:cNvPr id="184" name="Google Shape;184;p30"/>
          <p:cNvCxnSpPr/>
          <p:nvPr/>
        </p:nvCxnSpPr>
        <p:spPr>
          <a:xfrm>
            <a:off x="4640900" y="709275"/>
            <a:ext cx="0" cy="2618700"/>
          </a:xfrm>
          <a:prstGeom prst="straightConnector1">
            <a:avLst/>
          </a:prstGeom>
          <a:noFill/>
          <a:ln cap="flat" cmpd="sng" w="19050">
            <a:solidFill>
              <a:schemeClr val="dk2"/>
            </a:solidFill>
            <a:prstDash val="solid"/>
            <a:round/>
            <a:headEnd len="med" w="med" type="none"/>
            <a:tailEnd len="med" w="med" type="none"/>
          </a:ln>
        </p:spPr>
      </p:cxnSp>
      <p:sp>
        <p:nvSpPr>
          <p:cNvPr id="185" name="Google Shape;185;p30"/>
          <p:cNvSpPr txBox="1"/>
          <p:nvPr/>
        </p:nvSpPr>
        <p:spPr>
          <a:xfrm>
            <a:off x="-3579450" y="2209600"/>
            <a:ext cx="75579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sz="1920">
                <a:solidFill>
                  <a:schemeClr val="lt1"/>
                </a:solidFill>
                <a:latin typeface="Lexend"/>
                <a:ea typeface="Lexend"/>
                <a:cs typeface="Lexend"/>
                <a:sym typeface="Lexend"/>
              </a:rPr>
              <a:t>Import &amp; Export Value Trend over 20 years - Developing Countries</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110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a:p>
            <a:pPr indent="0" lvl="0" marL="0" rtl="0" algn="l">
              <a:spcBef>
                <a:spcPts val="0"/>
              </a:spcBef>
              <a:spcAft>
                <a:spcPts val="0"/>
              </a:spcAft>
              <a:buSzPts val="990"/>
              <a:buNone/>
            </a:pPr>
            <a:r>
              <a:t/>
            </a:r>
            <a:endParaRPr sz="1920">
              <a:solidFill>
                <a:schemeClr val="lt1"/>
              </a:solidFill>
              <a:latin typeface="Lexend"/>
              <a:ea typeface="Lexend"/>
              <a:cs typeface="Lexend"/>
              <a:sym typeface="Lexend"/>
            </a:endParaRPr>
          </a:p>
        </p:txBody>
      </p:sp>
      <p:pic>
        <p:nvPicPr>
          <p:cNvPr id="191" name="Google Shape;191;p31"/>
          <p:cNvPicPr preferRelativeResize="0"/>
          <p:nvPr/>
        </p:nvPicPr>
        <p:blipFill>
          <a:blip r:embed="rId4">
            <a:alphaModFix/>
          </a:blip>
          <a:stretch>
            <a:fillRect/>
          </a:stretch>
        </p:blipFill>
        <p:spPr>
          <a:xfrm>
            <a:off x="405625" y="828825"/>
            <a:ext cx="3936501" cy="2640375"/>
          </a:xfrm>
          <a:prstGeom prst="rect">
            <a:avLst/>
          </a:prstGeom>
          <a:noFill/>
          <a:ln cap="flat" cmpd="sng" w="28575">
            <a:solidFill>
              <a:srgbClr val="491C57"/>
            </a:solidFill>
            <a:prstDash val="solid"/>
            <a:round/>
            <a:headEnd len="sm" w="sm" type="none"/>
            <a:tailEnd len="sm" w="sm" type="none"/>
          </a:ln>
        </p:spPr>
      </p:pic>
      <p:pic>
        <p:nvPicPr>
          <p:cNvPr id="192" name="Google Shape;192;p31"/>
          <p:cNvPicPr preferRelativeResize="0"/>
          <p:nvPr/>
        </p:nvPicPr>
        <p:blipFill>
          <a:blip r:embed="rId5">
            <a:alphaModFix/>
          </a:blip>
          <a:stretch>
            <a:fillRect/>
          </a:stretch>
        </p:blipFill>
        <p:spPr>
          <a:xfrm>
            <a:off x="4757925" y="828812"/>
            <a:ext cx="3862463" cy="2640374"/>
          </a:xfrm>
          <a:prstGeom prst="rect">
            <a:avLst/>
          </a:prstGeom>
          <a:noFill/>
          <a:ln cap="flat" cmpd="sng" w="28575">
            <a:solidFill>
              <a:srgbClr val="491C57"/>
            </a:solidFill>
            <a:prstDash val="solid"/>
            <a:round/>
            <a:headEnd len="sm" w="sm" type="none"/>
            <a:tailEnd len="sm" w="sm" type="none"/>
          </a:ln>
        </p:spPr>
      </p:pic>
      <p:sp>
        <p:nvSpPr>
          <p:cNvPr id="193" name="Google Shape;193;p31"/>
          <p:cNvSpPr txBox="1"/>
          <p:nvPr/>
        </p:nvSpPr>
        <p:spPr>
          <a:xfrm>
            <a:off x="400925" y="3766575"/>
            <a:ext cx="3945900" cy="106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In 2009, </a:t>
            </a:r>
            <a:r>
              <a:rPr lang="en-GB" sz="1100">
                <a:solidFill>
                  <a:schemeClr val="dk1"/>
                </a:solidFill>
                <a:latin typeface="Lexend"/>
                <a:ea typeface="Lexend"/>
                <a:cs typeface="Lexend"/>
                <a:sym typeface="Lexend"/>
              </a:rPr>
              <a:t>The recession slowed global trade due to reduced spending and investment, particularly affecting exports from developing nations.</a:t>
            </a:r>
            <a:endParaRPr sz="1100">
              <a:solidFill>
                <a:schemeClr val="dk1"/>
              </a:solidFill>
              <a:latin typeface="Lexend"/>
              <a:ea typeface="Lexend"/>
              <a:cs typeface="Lexend"/>
              <a:sym typeface="Lexend"/>
            </a:endParaRPr>
          </a:p>
        </p:txBody>
      </p:sp>
      <p:sp>
        <p:nvSpPr>
          <p:cNvPr id="194" name="Google Shape;194;p31"/>
          <p:cNvSpPr txBox="1"/>
          <p:nvPr/>
        </p:nvSpPr>
        <p:spPr>
          <a:xfrm>
            <a:off x="4757925" y="3766575"/>
            <a:ext cx="3862500" cy="106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165100"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In 2018, </a:t>
            </a:r>
            <a:r>
              <a:rPr lang="en-GB" sz="1100">
                <a:solidFill>
                  <a:schemeClr val="dk1"/>
                </a:solidFill>
                <a:latin typeface="Lexend"/>
                <a:ea typeface="Lexend"/>
                <a:cs typeface="Lexend"/>
                <a:sym typeface="Lexend"/>
              </a:rPr>
              <a:t>Trade policies, tariff reductions and currency fluctuation made imports more accessible and affordable by lowering trade barriers and costs for developing countries.</a:t>
            </a:r>
            <a:endParaRPr sz="1100">
              <a:solidFill>
                <a:schemeClr val="dk1"/>
              </a:solidFill>
              <a:latin typeface="Lexend"/>
              <a:ea typeface="Lexend"/>
              <a:cs typeface="Lexend"/>
              <a:sym typeface="Lexend"/>
            </a:endParaRPr>
          </a:p>
        </p:txBody>
      </p:sp>
      <p:cxnSp>
        <p:nvCxnSpPr>
          <p:cNvPr id="195" name="Google Shape;195;p31"/>
          <p:cNvCxnSpPr/>
          <p:nvPr/>
        </p:nvCxnSpPr>
        <p:spPr>
          <a:xfrm>
            <a:off x="4546950" y="814975"/>
            <a:ext cx="0" cy="2489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261075" y="2034275"/>
            <a:ext cx="548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5355">
                <a:latin typeface="Lexend"/>
                <a:ea typeface="Lexend"/>
                <a:cs typeface="Lexend"/>
                <a:sym typeface="Lexend"/>
              </a:rPr>
              <a:t>I</a:t>
            </a:r>
            <a:r>
              <a:rPr lang="en-GB" sz="5355">
                <a:latin typeface="Lexend"/>
                <a:ea typeface="Lexend"/>
                <a:cs typeface="Lexend"/>
                <a:sym typeface="Lexend"/>
              </a:rPr>
              <a:t>ntroduction</a:t>
            </a:r>
            <a:endParaRPr sz="5355">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2"/>
          <p:cNvSpPr txBox="1"/>
          <p:nvPr>
            <p:ph type="title"/>
          </p:nvPr>
        </p:nvSpPr>
        <p:spPr>
          <a:xfrm>
            <a:off x="887025" y="2196800"/>
            <a:ext cx="6654300" cy="9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4800">
                <a:latin typeface="Lexend"/>
                <a:ea typeface="Lexend"/>
                <a:cs typeface="Lexend"/>
                <a:sym typeface="Lexend"/>
              </a:rPr>
              <a:t>Modelling Methods </a:t>
            </a:r>
            <a:endParaRPr sz="4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Feature Selection</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06" name="Google Shape;206;p33"/>
          <p:cNvSpPr txBox="1"/>
          <p:nvPr>
            <p:ph idx="1" type="body"/>
          </p:nvPr>
        </p:nvSpPr>
        <p:spPr>
          <a:xfrm>
            <a:off x="288200" y="900300"/>
            <a:ext cx="3847800" cy="4001400"/>
          </a:xfrm>
          <a:prstGeom prst="rect">
            <a:avLst/>
          </a:prstGeom>
        </p:spPr>
        <p:txBody>
          <a:bodyPr anchorCtr="0" anchor="t" bIns="91425" lIns="91425" spcFirstLastPara="1" rIns="91425" wrap="square" tIns="91425">
            <a:normAutofit/>
          </a:bodyPr>
          <a:lstStyle/>
          <a:p>
            <a:pPr indent="-159849" lvl="0" marL="179999"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To find the most important variables that influence Export and Import value in US dollars, we ran multiple tests on the dataset:</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1. Forward Selection</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2. Backward Elimination</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3. Ridge Regression</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4. Lasso Regression</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5. Recursive Feature Elimination Rankings</a:t>
            </a:r>
            <a:endParaRPr sz="1100">
              <a:solidFill>
                <a:schemeClr val="dk1"/>
              </a:solidFill>
              <a:latin typeface="Lexend"/>
              <a:ea typeface="Lexend"/>
              <a:cs typeface="Lexend"/>
              <a:sym typeface="Lexend"/>
            </a:endParaRPr>
          </a:p>
          <a:p>
            <a:pPr indent="-89999" lvl="0" marL="179999" rtl="0" algn="l">
              <a:spcBef>
                <a:spcPts val="1200"/>
              </a:spcBef>
              <a:spcAft>
                <a:spcPts val="0"/>
              </a:spcAft>
              <a:buNone/>
            </a:pPr>
            <a:r>
              <a:rPr lang="en-GB" sz="1100">
                <a:solidFill>
                  <a:schemeClr val="dk1"/>
                </a:solidFill>
                <a:latin typeface="Lexend"/>
                <a:ea typeface="Lexend"/>
                <a:cs typeface="Lexend"/>
                <a:sym typeface="Lexend"/>
              </a:rPr>
              <a:t>6. Feature Importance Using Random Forest</a:t>
            </a:r>
            <a:endParaRPr sz="1100">
              <a:solidFill>
                <a:schemeClr val="dk1"/>
              </a:solidFill>
              <a:latin typeface="Lexend"/>
              <a:ea typeface="Lexend"/>
              <a:cs typeface="Lexend"/>
              <a:sym typeface="Lexend"/>
            </a:endParaRPr>
          </a:p>
          <a:p>
            <a:pPr indent="-89999" lvl="0" marL="179999" rtl="0" algn="l">
              <a:spcBef>
                <a:spcPts val="1200"/>
              </a:spcBef>
              <a:spcAft>
                <a:spcPts val="1200"/>
              </a:spcAft>
              <a:buNone/>
            </a:pPr>
            <a:r>
              <a:rPr lang="en-GB" sz="1100">
                <a:solidFill>
                  <a:schemeClr val="dk1"/>
                </a:solidFill>
                <a:latin typeface="Lexend"/>
                <a:ea typeface="Lexend"/>
                <a:cs typeface="Lexend"/>
                <a:sym typeface="Lexend"/>
              </a:rPr>
              <a:t>7. Feature Importance Using XGBoost</a:t>
            </a:r>
            <a:endParaRPr sz="1100">
              <a:solidFill>
                <a:schemeClr val="dk1"/>
              </a:solidFill>
              <a:latin typeface="Lexend"/>
              <a:ea typeface="Lexend"/>
              <a:cs typeface="Lexend"/>
              <a:sym typeface="Lexend"/>
            </a:endParaRPr>
          </a:p>
        </p:txBody>
      </p:sp>
      <p:sp>
        <p:nvSpPr>
          <p:cNvPr id="207" name="Google Shape;207;p33"/>
          <p:cNvSpPr txBox="1"/>
          <p:nvPr>
            <p:ph idx="1" type="body"/>
          </p:nvPr>
        </p:nvSpPr>
        <p:spPr>
          <a:xfrm>
            <a:off x="4347325" y="826725"/>
            <a:ext cx="4533000" cy="4180500"/>
          </a:xfrm>
          <a:prstGeom prst="rect">
            <a:avLst/>
          </a:prstGeom>
        </p:spPr>
        <p:txBody>
          <a:bodyPr anchorCtr="0" anchor="t" bIns="91425" lIns="91425" spcFirstLastPara="1" rIns="91425" wrap="square" tIns="91425">
            <a:normAutofit/>
          </a:bodyPr>
          <a:lstStyle/>
          <a:p>
            <a:pPr indent="0" lvl="0" marL="89999" rtl="0" algn="l">
              <a:spcBef>
                <a:spcPts val="0"/>
              </a:spcBef>
              <a:spcAft>
                <a:spcPts val="1200"/>
              </a:spcAft>
              <a:buNone/>
            </a:pPr>
            <a:r>
              <a:rPr lang="en-GB" sz="1100">
                <a:solidFill>
                  <a:schemeClr val="dk1"/>
                </a:solidFill>
                <a:latin typeface="Lexend"/>
                <a:ea typeface="Lexend"/>
                <a:cs typeface="Lexend"/>
                <a:sym typeface="Lexend"/>
              </a:rPr>
              <a:t>8.  Using the aforementioned test results, </a:t>
            </a:r>
            <a:r>
              <a:rPr lang="en-GB" sz="1100">
                <a:solidFill>
                  <a:schemeClr val="dk1"/>
                </a:solidFill>
                <a:latin typeface="Lexend"/>
                <a:ea typeface="Lexend"/>
                <a:cs typeface="Lexend"/>
                <a:sym typeface="Lexend"/>
              </a:rPr>
              <a:t>11 Variables were found to be most significant. We then ran a VIF Test for correlation on these variables.</a:t>
            </a:r>
            <a:br>
              <a:rPr lang="en-GB"/>
            </a:br>
            <a:endParaRPr/>
          </a:p>
        </p:txBody>
      </p:sp>
      <p:pic>
        <p:nvPicPr>
          <p:cNvPr id="208" name="Google Shape;208;p33"/>
          <p:cNvPicPr preferRelativeResize="0"/>
          <p:nvPr/>
        </p:nvPicPr>
        <p:blipFill>
          <a:blip r:embed="rId4">
            <a:alphaModFix/>
          </a:blip>
          <a:stretch>
            <a:fillRect/>
          </a:stretch>
        </p:blipFill>
        <p:spPr>
          <a:xfrm>
            <a:off x="3578500" y="1619999"/>
            <a:ext cx="5504399" cy="20829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Regression Model for Export - DEVELOPED NATIONS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14" name="Google Shape;214;p34"/>
          <p:cNvSpPr txBox="1"/>
          <p:nvPr>
            <p:ph idx="1" type="body"/>
          </p:nvPr>
        </p:nvSpPr>
        <p:spPr>
          <a:xfrm>
            <a:off x="311700" y="1169875"/>
            <a:ext cx="3052200" cy="3852300"/>
          </a:xfrm>
          <a:prstGeom prst="rect">
            <a:avLst/>
          </a:prstGeom>
        </p:spPr>
        <p:txBody>
          <a:bodyPr anchorCtr="0" anchor="t" bIns="91425" lIns="91425" spcFirstLastPara="1" rIns="91425" wrap="square" tIns="91425">
            <a:noAutofit/>
          </a:bodyPr>
          <a:lstStyle/>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The model effectively captures 86.7% of export value changes (R²=0.8667). </a:t>
            </a:r>
            <a:endParaRPr sz="1200">
              <a:solidFill>
                <a:schemeClr val="dk1"/>
              </a:solidFill>
              <a:latin typeface="Lexend"/>
              <a:ea typeface="Lexend"/>
              <a:cs typeface="Lexend"/>
              <a:sym typeface="Lexend"/>
            </a:endParaRPr>
          </a:p>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More tariff lines (AHS_Total_Tariff_Lines) and a higher share of dutiable tariffs (AHS_Dutiable_Tariff_Lines_Share) significantly boost export growth (positive correlation). </a:t>
            </a:r>
            <a:endParaRPr sz="1200">
              <a:solidFill>
                <a:schemeClr val="dk1"/>
              </a:solidFill>
              <a:latin typeface="Lexend"/>
              <a:ea typeface="Lexend"/>
              <a:cs typeface="Lexend"/>
              <a:sym typeface="Lexend"/>
            </a:endParaRPr>
          </a:p>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Duty-free share (MFN_Dutiable_Tariff_Lines_Share) has the opposite effect (negative correlation). </a:t>
            </a:r>
            <a:endParaRPr sz="1200">
              <a:solidFill>
                <a:schemeClr val="dk1"/>
              </a:solidFill>
              <a:latin typeface="Lexend"/>
              <a:ea typeface="Lexend"/>
              <a:cs typeface="Lexend"/>
              <a:sym typeface="Lexend"/>
            </a:endParaRPr>
          </a:p>
          <a:p>
            <a:pPr indent="-171450" lvl="0" marL="179999"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Year (df$Year) also significantly influences export value changes. </a:t>
            </a:r>
            <a:endParaRPr sz="1200">
              <a:solidFill>
                <a:schemeClr val="dk1"/>
              </a:solidFill>
              <a:highlight>
                <a:schemeClr val="lt1"/>
              </a:highlight>
              <a:latin typeface="Lexend"/>
              <a:ea typeface="Lexend"/>
              <a:cs typeface="Lexend"/>
              <a:sym typeface="Lexend"/>
            </a:endParaRPr>
          </a:p>
        </p:txBody>
      </p:sp>
      <p:pic>
        <p:nvPicPr>
          <p:cNvPr id="215" name="Google Shape;215;p34"/>
          <p:cNvPicPr preferRelativeResize="0"/>
          <p:nvPr/>
        </p:nvPicPr>
        <p:blipFill rotWithShape="1">
          <a:blip r:embed="rId4">
            <a:alphaModFix/>
          </a:blip>
          <a:srcRect b="0" l="0" r="0" t="36968"/>
          <a:stretch/>
        </p:blipFill>
        <p:spPr>
          <a:xfrm>
            <a:off x="3743950" y="1244475"/>
            <a:ext cx="5240748" cy="2966651"/>
          </a:xfrm>
          <a:prstGeom prst="rect">
            <a:avLst/>
          </a:prstGeom>
          <a:noFill/>
          <a:ln cap="flat" cmpd="sng" w="28575">
            <a:solidFill>
              <a:srgbClr val="491C57"/>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Regression Model for Import - DEVELOPED NATIONS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21" name="Google Shape;221;p35"/>
          <p:cNvSpPr txBox="1"/>
          <p:nvPr>
            <p:ph idx="1" type="body"/>
          </p:nvPr>
        </p:nvSpPr>
        <p:spPr>
          <a:xfrm>
            <a:off x="311700" y="1217075"/>
            <a:ext cx="3137700" cy="3416400"/>
          </a:xfrm>
          <a:prstGeom prst="rect">
            <a:avLst/>
          </a:prstGeom>
        </p:spPr>
        <p:txBody>
          <a:bodyPr anchorCtr="0" anchor="t" bIns="91425" lIns="91425" spcFirstLastPara="1" rIns="91425" wrap="square" tIns="91425">
            <a:noAutofit/>
          </a:bodyPr>
          <a:lstStyle/>
          <a:p>
            <a:pPr indent="-177800" lvl="0" marL="17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The model explains 84% of import value variation (R-squared).</a:t>
            </a:r>
            <a:endParaRPr sz="1300">
              <a:solidFill>
                <a:schemeClr val="dk1"/>
              </a:solidFill>
              <a:latin typeface="Lexend"/>
              <a:ea typeface="Lexend"/>
              <a:cs typeface="Lexend"/>
              <a:sym typeface="Lexend"/>
            </a:endParaRPr>
          </a:p>
          <a:p>
            <a:pPr indent="-177800" lvl="0" marL="17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 Import value increases with specific duties, most favored nation (MFN) dutiable imports, total tariff lines, and simple average tariff. </a:t>
            </a:r>
            <a:endParaRPr sz="1300">
              <a:solidFill>
                <a:schemeClr val="dk1"/>
              </a:solidFill>
              <a:latin typeface="Lexend"/>
              <a:ea typeface="Lexend"/>
              <a:cs typeface="Lexend"/>
              <a:sym typeface="Lexend"/>
            </a:endParaRPr>
          </a:p>
          <a:p>
            <a:pPr indent="-177800" lvl="0" marL="17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Duty-free MFN imports and a higher share of MFN dutiable tariffs decrease import value. </a:t>
            </a:r>
            <a:endParaRPr sz="1300">
              <a:solidFill>
                <a:schemeClr val="dk1"/>
              </a:solidFill>
              <a:latin typeface="Lexend"/>
              <a:ea typeface="Lexend"/>
              <a:cs typeface="Lexend"/>
              <a:sym typeface="Lexend"/>
            </a:endParaRPr>
          </a:p>
          <a:p>
            <a:pPr indent="-177800" lvl="0" marL="17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Import value shows a positive trend over time. </a:t>
            </a:r>
            <a:endParaRPr sz="1300">
              <a:solidFill>
                <a:schemeClr val="dk1"/>
              </a:solidFill>
              <a:latin typeface="Lexend"/>
              <a:ea typeface="Lexend"/>
              <a:cs typeface="Lexend"/>
              <a:sym typeface="Lexend"/>
            </a:endParaRPr>
          </a:p>
          <a:p>
            <a:pPr indent="-177800" lvl="0" marL="17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Share of specific tariffs and MNF Duty-free Imports have no significant effect.</a:t>
            </a:r>
            <a:endParaRPr sz="1300">
              <a:solidFill>
                <a:schemeClr val="dk1"/>
              </a:solidFill>
              <a:latin typeface="Lexend"/>
              <a:ea typeface="Lexend"/>
              <a:cs typeface="Lexend"/>
              <a:sym typeface="Lexend"/>
            </a:endParaRPr>
          </a:p>
        </p:txBody>
      </p:sp>
      <p:pic>
        <p:nvPicPr>
          <p:cNvPr id="222" name="Google Shape;222;p35"/>
          <p:cNvPicPr preferRelativeResize="0"/>
          <p:nvPr/>
        </p:nvPicPr>
        <p:blipFill rotWithShape="1">
          <a:blip r:embed="rId4">
            <a:alphaModFix/>
          </a:blip>
          <a:srcRect b="0" l="0" r="0" t="35438"/>
          <a:stretch/>
        </p:blipFill>
        <p:spPr>
          <a:xfrm>
            <a:off x="3607800" y="1274950"/>
            <a:ext cx="5224500" cy="2884859"/>
          </a:xfrm>
          <a:prstGeom prst="rect">
            <a:avLst/>
          </a:prstGeom>
          <a:noFill/>
          <a:ln cap="flat" cmpd="sng" w="28575">
            <a:solidFill>
              <a:srgbClr val="491C57"/>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Regression Model for Export - DEVELOPING NATIONS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28" name="Google Shape;228;p36"/>
          <p:cNvSpPr txBox="1"/>
          <p:nvPr/>
        </p:nvSpPr>
        <p:spPr>
          <a:xfrm>
            <a:off x="364125" y="979200"/>
            <a:ext cx="3286500" cy="4051500"/>
          </a:xfrm>
          <a:prstGeom prst="rect">
            <a:avLst/>
          </a:prstGeom>
          <a:noFill/>
          <a:ln>
            <a:noFill/>
          </a:ln>
        </p:spPr>
        <p:txBody>
          <a:bodyPr anchorCtr="0" anchor="t" bIns="91425" lIns="91425" spcFirstLastPara="1" rIns="91425" wrap="square" tIns="91425">
            <a:noAutofit/>
          </a:bodyPr>
          <a:lstStyle/>
          <a:p>
            <a:pPr indent="-177800" lvl="0" marL="26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Explains 84.1% of export value variation (R²=0.8412). </a:t>
            </a:r>
            <a:endParaRPr sz="1300">
              <a:solidFill>
                <a:schemeClr val="dk1"/>
              </a:solidFill>
              <a:latin typeface="Lexend"/>
              <a:ea typeface="Lexend"/>
              <a:cs typeface="Lexend"/>
              <a:sym typeface="Lexend"/>
            </a:endParaRPr>
          </a:p>
          <a:p>
            <a:pPr indent="-177800" lvl="0" marL="26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More total tariff lines (AHS_Total_Tariff_Lines) and duty-free share (AHS_Duty_Free_Tariff_Lines_Share) boost exports (positive coefficients). </a:t>
            </a:r>
            <a:endParaRPr sz="1300">
              <a:solidFill>
                <a:schemeClr val="dk1"/>
              </a:solidFill>
              <a:latin typeface="Lexend"/>
              <a:ea typeface="Lexend"/>
              <a:cs typeface="Lexend"/>
              <a:sym typeface="Lexend"/>
            </a:endParaRPr>
          </a:p>
          <a:p>
            <a:pPr indent="-177800" lvl="0" marL="26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Conversely, MFN dutiable share (MFN_Dutiable_Tariff_Lines_Share) and specific duties (AHS_SpecificDuty_Imports) hinder them (negative coefficients). </a:t>
            </a:r>
            <a:endParaRPr sz="1300">
              <a:solidFill>
                <a:schemeClr val="dk1"/>
              </a:solidFill>
              <a:latin typeface="Lexend"/>
              <a:ea typeface="Lexend"/>
              <a:cs typeface="Lexend"/>
              <a:sym typeface="Lexend"/>
            </a:endParaRPr>
          </a:p>
          <a:p>
            <a:pPr indent="-177800" lvl="0" marL="269999" rtl="0" algn="l">
              <a:spcBef>
                <a:spcPts val="0"/>
              </a:spcBef>
              <a:spcAft>
                <a:spcPts val="0"/>
              </a:spcAft>
              <a:buClr>
                <a:schemeClr val="dk1"/>
              </a:buClr>
              <a:buSzPts val="1300"/>
              <a:buFont typeface="Lexend"/>
              <a:buChar char="●"/>
            </a:pPr>
            <a:r>
              <a:rPr lang="en-GB" sz="1300">
                <a:solidFill>
                  <a:schemeClr val="dk1"/>
                </a:solidFill>
                <a:latin typeface="Lexend"/>
                <a:ea typeface="Lexend"/>
                <a:cs typeface="Lexend"/>
                <a:sym typeface="Lexend"/>
              </a:rPr>
              <a:t>Simple average tariff (AHS_Simple_Average) and year (df2$Year) also positively correlate with export growth. </a:t>
            </a:r>
            <a:endParaRPr sz="1300">
              <a:solidFill>
                <a:schemeClr val="dk1"/>
              </a:solidFill>
              <a:latin typeface="Lexend"/>
              <a:ea typeface="Lexend"/>
              <a:cs typeface="Lexend"/>
              <a:sym typeface="Lexend"/>
            </a:endParaRPr>
          </a:p>
        </p:txBody>
      </p:sp>
      <p:pic>
        <p:nvPicPr>
          <p:cNvPr id="229" name="Google Shape;229;p36"/>
          <p:cNvPicPr preferRelativeResize="0"/>
          <p:nvPr/>
        </p:nvPicPr>
        <p:blipFill rotWithShape="1">
          <a:blip r:embed="rId4">
            <a:alphaModFix/>
          </a:blip>
          <a:srcRect b="0" l="0" r="5141" t="38180"/>
          <a:stretch/>
        </p:blipFill>
        <p:spPr>
          <a:xfrm>
            <a:off x="3907625" y="1223975"/>
            <a:ext cx="5062599" cy="2981099"/>
          </a:xfrm>
          <a:prstGeom prst="rect">
            <a:avLst/>
          </a:prstGeom>
          <a:noFill/>
          <a:ln cap="flat" cmpd="sng" w="28575">
            <a:solidFill>
              <a:srgbClr val="491C57"/>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Regression Model for Import - DEVELOPING NATIONS</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35" name="Google Shape;235;p37"/>
          <p:cNvSpPr txBox="1"/>
          <p:nvPr>
            <p:ph idx="1" type="body"/>
          </p:nvPr>
        </p:nvSpPr>
        <p:spPr>
          <a:xfrm>
            <a:off x="379275" y="1085650"/>
            <a:ext cx="2890500" cy="3981600"/>
          </a:xfrm>
          <a:prstGeom prst="rect">
            <a:avLst/>
          </a:prstGeom>
        </p:spPr>
        <p:txBody>
          <a:bodyPr anchorCtr="0" anchor="t" bIns="91425" lIns="91425" spcFirstLastPara="1" rIns="91425" wrap="square" tIns="91425">
            <a:noAutofit/>
          </a:bodyPr>
          <a:lstStyle/>
          <a:p>
            <a:pPr indent="-300990" lvl="0" marL="457200" rtl="0" algn="l">
              <a:lnSpc>
                <a:spcPct val="105000"/>
              </a:lnSpc>
              <a:spcBef>
                <a:spcPts val="0"/>
              </a:spcBef>
              <a:spcAft>
                <a:spcPts val="0"/>
              </a:spcAft>
              <a:buClr>
                <a:schemeClr val="dk1"/>
              </a:buClr>
              <a:buSzPts val="1140"/>
              <a:buFont typeface="Lexend"/>
              <a:buChar char="●"/>
            </a:pPr>
            <a:r>
              <a:rPr lang="en-GB" sz="1140">
                <a:solidFill>
                  <a:schemeClr val="dk1"/>
                </a:solidFill>
                <a:highlight>
                  <a:schemeClr val="lt1"/>
                </a:highlight>
                <a:latin typeface="Lexend"/>
                <a:ea typeface="Lexend"/>
                <a:cs typeface="Lexend"/>
                <a:sym typeface="Lexend"/>
              </a:rPr>
              <a:t>Explains 87.2% of import value change (R²=0.8717).</a:t>
            </a:r>
            <a:endParaRPr sz="1140">
              <a:solidFill>
                <a:schemeClr val="dk1"/>
              </a:solidFill>
              <a:highlight>
                <a:schemeClr val="lt1"/>
              </a:highlight>
              <a:latin typeface="Lexend"/>
              <a:ea typeface="Lexend"/>
              <a:cs typeface="Lexend"/>
              <a:sym typeface="Lexend"/>
            </a:endParaRPr>
          </a:p>
          <a:p>
            <a:pPr indent="-300990" lvl="0" marL="457200" rtl="0" algn="l">
              <a:lnSpc>
                <a:spcPct val="105000"/>
              </a:lnSpc>
              <a:spcBef>
                <a:spcPts val="0"/>
              </a:spcBef>
              <a:spcAft>
                <a:spcPts val="0"/>
              </a:spcAft>
              <a:buClr>
                <a:schemeClr val="dk1"/>
              </a:buClr>
              <a:buSzPts val="1140"/>
              <a:buFont typeface="Lexend"/>
              <a:buChar char="●"/>
            </a:pPr>
            <a:r>
              <a:rPr lang="en-GB" sz="1140">
                <a:solidFill>
                  <a:schemeClr val="dk1"/>
                </a:solidFill>
                <a:highlight>
                  <a:schemeClr val="lt1"/>
                </a:highlight>
                <a:latin typeface="Lexend"/>
                <a:ea typeface="Lexend"/>
                <a:cs typeface="Lexend"/>
                <a:sym typeface="Lexend"/>
              </a:rPr>
              <a:t> More total tariff lines (AHS_Total_Tariff_Lines) and duty-free imports (MFN_Duty_Free_Imports) boost imports (positive coefficients). </a:t>
            </a:r>
            <a:endParaRPr sz="1140">
              <a:solidFill>
                <a:schemeClr val="dk1"/>
              </a:solidFill>
              <a:highlight>
                <a:schemeClr val="lt1"/>
              </a:highlight>
              <a:latin typeface="Lexend"/>
              <a:ea typeface="Lexend"/>
              <a:cs typeface="Lexend"/>
              <a:sym typeface="Lexend"/>
            </a:endParaRPr>
          </a:p>
          <a:p>
            <a:pPr indent="-300990" lvl="0" marL="457200" rtl="0" algn="l">
              <a:lnSpc>
                <a:spcPct val="105000"/>
              </a:lnSpc>
              <a:spcBef>
                <a:spcPts val="0"/>
              </a:spcBef>
              <a:spcAft>
                <a:spcPts val="0"/>
              </a:spcAft>
              <a:buClr>
                <a:schemeClr val="dk1"/>
              </a:buClr>
              <a:buSzPts val="1140"/>
              <a:buFont typeface="Lexend"/>
              <a:buChar char="●"/>
            </a:pPr>
            <a:r>
              <a:rPr lang="en-GB" sz="1140">
                <a:solidFill>
                  <a:schemeClr val="dk1"/>
                </a:solidFill>
                <a:highlight>
                  <a:schemeClr val="lt1"/>
                </a:highlight>
                <a:latin typeface="Lexend"/>
                <a:ea typeface="Lexend"/>
                <a:cs typeface="Lexend"/>
                <a:sym typeface="Lexend"/>
              </a:rPr>
              <a:t>Conversely, specific duties (AHS_SpecificDuty_Imports) and a higher share of dutiable tariffs (AHS_Dutiable_Tariff_Lines_Share) decrease imports (negative coefficients). MFN dutiable imports (MFN_Dutiable_Imports) also have a negative impact, but the effect is very small. </a:t>
            </a:r>
            <a:endParaRPr sz="1140">
              <a:solidFill>
                <a:schemeClr val="dk1"/>
              </a:solidFill>
              <a:highlight>
                <a:schemeClr val="lt1"/>
              </a:highlight>
              <a:latin typeface="Lexend"/>
              <a:ea typeface="Lexend"/>
              <a:cs typeface="Lexend"/>
              <a:sym typeface="Lexend"/>
            </a:endParaRPr>
          </a:p>
        </p:txBody>
      </p:sp>
      <p:pic>
        <p:nvPicPr>
          <p:cNvPr id="236" name="Google Shape;236;p37"/>
          <p:cNvPicPr preferRelativeResize="0"/>
          <p:nvPr/>
        </p:nvPicPr>
        <p:blipFill rotWithShape="1">
          <a:blip r:embed="rId4">
            <a:alphaModFix/>
          </a:blip>
          <a:srcRect b="0" l="0" r="18059" t="35228"/>
          <a:stretch/>
        </p:blipFill>
        <p:spPr>
          <a:xfrm>
            <a:off x="3511800" y="1134125"/>
            <a:ext cx="5370825" cy="3186701"/>
          </a:xfrm>
          <a:prstGeom prst="rect">
            <a:avLst/>
          </a:prstGeom>
          <a:noFill/>
          <a:ln cap="flat" cmpd="sng" w="28575">
            <a:solidFill>
              <a:srgbClr val="491C57"/>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8"/>
          <p:cNvSpPr txBox="1"/>
          <p:nvPr>
            <p:ph type="title"/>
          </p:nvPr>
        </p:nvSpPr>
        <p:spPr>
          <a:xfrm>
            <a:off x="1732525" y="1856275"/>
            <a:ext cx="4258800" cy="10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latin typeface="Lexend"/>
                <a:ea typeface="Lexend"/>
                <a:cs typeface="Lexend"/>
                <a:sym typeface="Lexend"/>
              </a:rPr>
              <a:t>Key Findings &amp; Insights</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Key Findings - Developed Countries</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47" name="Google Shape;247;p39"/>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Lexend"/>
                <a:ea typeface="Lexend"/>
                <a:cs typeface="Lexend"/>
                <a:sym typeface="Lexend"/>
              </a:rPr>
              <a:t>1. Tariff Lines and Duties: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Developed countries like the United States and members of the European Union often have intricate trade agreements with numerous tariff lines. For instance, the EU's Common External Tariff consists of thousands of tariff lines covering various goods. </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The positive correlation between tariff lines and trade values reflects the complexity of these trade agreements and the high volume of trade they facilitate.</a:t>
            </a:r>
            <a:endParaRPr sz="1100">
              <a:solidFill>
                <a:schemeClr val="dk1"/>
              </a:solidFill>
              <a:latin typeface="Lexend"/>
              <a:ea typeface="Lexend"/>
              <a:cs typeface="Lexend"/>
              <a:sym typeface="Lexend"/>
            </a:endParaRPr>
          </a:p>
          <a:p>
            <a:pPr indent="0" lvl="0" marL="0" rtl="0" algn="l">
              <a:spcBef>
                <a:spcPts val="0"/>
              </a:spcBef>
              <a:spcAft>
                <a:spcPts val="0"/>
              </a:spcAft>
              <a:buNone/>
            </a:pPr>
            <a:r>
              <a:rPr lang="en-GB" sz="1100">
                <a:solidFill>
                  <a:schemeClr val="dk1"/>
                </a:solidFill>
                <a:latin typeface="Lexend"/>
                <a:ea typeface="Lexend"/>
                <a:cs typeface="Lexend"/>
                <a:sym typeface="Lexend"/>
              </a:rPr>
              <a:t>2. Most Favored Nation (MFN) Duties: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Increases in MFN dutiable imports are associated with higher import values in developed countries (Model 2), while they are associated with lower export values in developing countries (Model 3). This indicates that MFN duties may play a different role in trade dynamics between developed and developing nations.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In developed countries, such as Japan and Germany, increases in MFN dutiable imports may signify greater demand for raw materials and intermediate goods used in advanced manufacturing processes. </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However, these countries might impose higher duties on certain imported goods to protect domestic industries, which impacts export competitiveness in certain sectors.</a:t>
            </a:r>
            <a:endParaRPr sz="1100">
              <a:solidFill>
                <a:schemeClr val="dk1"/>
              </a:solidFill>
              <a:latin typeface="Lexend"/>
              <a:ea typeface="Lexend"/>
              <a:cs typeface="Lexend"/>
              <a:sym typeface="Lexend"/>
            </a:endParaRPr>
          </a:p>
          <a:p>
            <a:pPr indent="0" lvl="0" marL="0" rtl="0" algn="l">
              <a:spcBef>
                <a:spcPts val="0"/>
              </a:spcBef>
              <a:spcAft>
                <a:spcPts val="0"/>
              </a:spcAft>
              <a:buNone/>
            </a:pPr>
            <a:r>
              <a:rPr lang="en-GB" sz="1100">
                <a:solidFill>
                  <a:schemeClr val="dk1"/>
                </a:solidFill>
                <a:latin typeface="Lexend"/>
                <a:ea typeface="Lexend"/>
                <a:cs typeface="Lexend"/>
                <a:sym typeface="Lexend"/>
              </a:rPr>
              <a:t>3. Year Trend:</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The positive trend in trade values over time for developed countries observed aligns with the ongoing globalization and advancements in technology and transportation, which have facilitated increased trade flows. For instance, the proliferation of e-commerce platforms has made it easier for developed countries to access global markets, contributing to the growth in both export and import values.</a:t>
            </a:r>
            <a:endParaRPr sz="1100">
              <a:solidFill>
                <a:schemeClr val="dk1"/>
              </a:solidFill>
              <a:latin typeface="Lexend"/>
              <a:ea typeface="Lexend"/>
              <a:cs typeface="Lexend"/>
              <a:sym typeface="Lexend"/>
            </a:endParaRPr>
          </a:p>
          <a:p>
            <a:pPr indent="0" lvl="0" marL="0" rtl="0" algn="l">
              <a:spcBef>
                <a:spcPts val="0"/>
              </a:spcBef>
              <a:spcAft>
                <a:spcPts val="1200"/>
              </a:spcAft>
              <a:buNone/>
            </a:pPr>
            <a:r>
              <a:t/>
            </a:r>
            <a:endParaRPr sz="1100">
              <a:solidFill>
                <a:schemeClr val="dk1"/>
              </a:solidFill>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4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Key Findings - Developing Countries</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53" name="Google Shape;253;p40"/>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Lexend"/>
                <a:ea typeface="Lexend"/>
                <a:cs typeface="Lexend"/>
                <a:sym typeface="Lexend"/>
              </a:rPr>
              <a:t>1. Tariff Lines and Duties: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Developing countries like Brazil and India often have complex tariff structures aimed at protecting domestic industries and promoting economic development. </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However, the negative impact of dutiable tariff lines on export values in developing countries indicate challenges faced by exporters due to higher tariffs on inputs or finished goods, limiting their competitiveness in global markets.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This discourages exporters thereby leading to a rise in the cost of goods, ultimately contributing to inflation within these nations.</a:t>
            </a:r>
            <a:endParaRPr sz="1100">
              <a:solidFill>
                <a:schemeClr val="dk1"/>
              </a:solidFill>
              <a:latin typeface="Lexend"/>
              <a:ea typeface="Lexend"/>
              <a:cs typeface="Lexend"/>
              <a:sym typeface="Lexend"/>
            </a:endParaRPr>
          </a:p>
          <a:p>
            <a:pPr indent="0" lvl="0" marL="0" rtl="0" algn="l">
              <a:spcBef>
                <a:spcPts val="0"/>
              </a:spcBef>
              <a:spcAft>
                <a:spcPts val="0"/>
              </a:spcAft>
              <a:buNone/>
            </a:pPr>
            <a:r>
              <a:rPr lang="en-GB" sz="1100">
                <a:solidFill>
                  <a:schemeClr val="dk1"/>
                </a:solidFill>
                <a:latin typeface="Lexend"/>
                <a:ea typeface="Lexend"/>
                <a:cs typeface="Lexend"/>
                <a:sym typeface="Lexend"/>
              </a:rPr>
              <a:t>2. Most Favored Nation (MFN) Duties:</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In developing countries like  Vietnam, increases in MFN dutiable imports might reflect their reliance on imported raw materials and machinery for industrial production.</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 However, higher MFN duties imposed by trading partners could hinder their export competitiveness, particularly in labor-intensive industries like textiles and apparel.</a:t>
            </a:r>
            <a:endParaRPr sz="1100">
              <a:solidFill>
                <a:schemeClr val="dk1"/>
              </a:solidFill>
              <a:latin typeface="Lexend"/>
              <a:ea typeface="Lexend"/>
              <a:cs typeface="Lexend"/>
              <a:sym typeface="Lexend"/>
            </a:endParaRPr>
          </a:p>
          <a:p>
            <a:pPr indent="0" lvl="0" marL="0" rtl="0" algn="l">
              <a:spcBef>
                <a:spcPts val="0"/>
              </a:spcBef>
              <a:spcAft>
                <a:spcPts val="0"/>
              </a:spcAft>
              <a:buNone/>
            </a:pPr>
            <a:r>
              <a:rPr lang="en-GB" sz="1100">
                <a:solidFill>
                  <a:schemeClr val="dk1"/>
                </a:solidFill>
                <a:latin typeface="Lexend"/>
                <a:ea typeface="Lexend"/>
                <a:cs typeface="Lexend"/>
                <a:sym typeface="Lexend"/>
              </a:rPr>
              <a:t>3. Year Trend:</a:t>
            </a:r>
            <a:endParaRPr sz="1100">
              <a:solidFill>
                <a:schemeClr val="dk1"/>
              </a:solidFill>
              <a:latin typeface="Lexend"/>
              <a:ea typeface="Lexend"/>
              <a:cs typeface="Lexend"/>
              <a:sym typeface="Lexend"/>
            </a:endParaRPr>
          </a:p>
          <a:p>
            <a:pPr indent="-298450" lvl="0" marL="914400" rtl="0" algn="l">
              <a:spcBef>
                <a:spcPts val="0"/>
              </a:spcBef>
              <a:spcAft>
                <a:spcPts val="0"/>
              </a:spcAft>
              <a:buClr>
                <a:schemeClr val="dk1"/>
              </a:buClr>
              <a:buSzPts val="1100"/>
              <a:buFont typeface="Lexend"/>
              <a:buChar char="●"/>
            </a:pPr>
            <a:r>
              <a:rPr lang="en-GB" sz="1100">
                <a:solidFill>
                  <a:schemeClr val="dk1"/>
                </a:solidFill>
                <a:latin typeface="Lexend"/>
                <a:ea typeface="Lexend"/>
                <a:cs typeface="Lexend"/>
                <a:sym typeface="Lexend"/>
              </a:rPr>
              <a:t>Developing countries have experienced significant growth in trade values over time, driven by factors such as economic liberalization, foreign investment, and participation in global value chains. For instance, China's rapid economic growth over the past few decades has been accompanied by a surge in both exports and imports, reflecting its integration into global trade networks.</a:t>
            </a:r>
            <a:endParaRPr sz="1100">
              <a:solidFill>
                <a:schemeClr val="dk1"/>
              </a:solidFill>
              <a:latin typeface="Lexend"/>
              <a:ea typeface="Lexend"/>
              <a:cs typeface="Lexend"/>
              <a:sym typeface="Lexend"/>
            </a:endParaRPr>
          </a:p>
          <a:p>
            <a:pPr indent="0" lvl="0" marL="0" rtl="0" algn="l">
              <a:spcBef>
                <a:spcPts val="0"/>
              </a:spcBef>
              <a:spcAft>
                <a:spcPts val="0"/>
              </a:spcAft>
              <a:buNone/>
            </a:pPr>
            <a:r>
              <a:t/>
            </a:r>
            <a:endParaRPr sz="1100">
              <a:solidFill>
                <a:schemeClr val="dk1"/>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General Insights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
        <p:nvSpPr>
          <p:cNvPr id="259" name="Google Shape;259;p41"/>
          <p:cNvSpPr txBox="1"/>
          <p:nvPr>
            <p:ph idx="1" type="body"/>
          </p:nvPr>
        </p:nvSpPr>
        <p:spPr>
          <a:xfrm>
            <a:off x="311700" y="771475"/>
            <a:ext cx="8549100" cy="386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By understanding the likely impacts of various approaches, policymakers can formulate more effective strategies to achieve their economic goals. This means they can plan for problems, find chances to grow, and make sure everyone benefits from trade:</a:t>
            </a:r>
            <a:endParaRPr sz="1200">
              <a:solidFill>
                <a:schemeClr val="dk1"/>
              </a:solidFill>
              <a:latin typeface="Lexend"/>
              <a:ea typeface="Lexend"/>
              <a:cs typeface="Lexend"/>
              <a:sym typeface="Lexend"/>
            </a:endParaRPr>
          </a:p>
          <a:p>
            <a:pPr indent="-304800" lvl="1" marL="914400" rtl="0" algn="l">
              <a:spcBef>
                <a:spcPts val="0"/>
              </a:spcBef>
              <a:spcAft>
                <a:spcPts val="0"/>
              </a:spcAft>
              <a:buClr>
                <a:schemeClr val="dk1"/>
              </a:buClr>
              <a:buSzPts val="1200"/>
              <a:buFont typeface="Lexend"/>
              <a:buAutoNum type="alphaLcPeriod"/>
            </a:pPr>
            <a:r>
              <a:rPr lang="en-GB" sz="1200">
                <a:solidFill>
                  <a:schemeClr val="dk1"/>
                </a:solidFill>
                <a:latin typeface="Lexend"/>
                <a:ea typeface="Lexend"/>
                <a:cs typeface="Lexend"/>
                <a:sym typeface="Lexend"/>
              </a:rPr>
              <a:t>Trade Expansion: Policies that aim to increase a country's overall trade volume, potentially leading to economic growth through increased exports and access to a wider variety of imports.</a:t>
            </a:r>
            <a:endParaRPr sz="1200">
              <a:solidFill>
                <a:schemeClr val="dk1"/>
              </a:solidFill>
              <a:latin typeface="Lexend"/>
              <a:ea typeface="Lexend"/>
              <a:cs typeface="Lexend"/>
              <a:sym typeface="Lexend"/>
            </a:endParaRPr>
          </a:p>
          <a:p>
            <a:pPr indent="-304800" lvl="1" marL="914400" rtl="0" algn="l">
              <a:spcBef>
                <a:spcPts val="0"/>
              </a:spcBef>
              <a:spcAft>
                <a:spcPts val="0"/>
              </a:spcAft>
              <a:buClr>
                <a:schemeClr val="dk1"/>
              </a:buClr>
              <a:buSzPts val="1200"/>
              <a:buFont typeface="Lexend"/>
              <a:buAutoNum type="alphaLcPeriod"/>
            </a:pPr>
            <a:r>
              <a:rPr lang="en-GB" sz="1200">
                <a:solidFill>
                  <a:schemeClr val="dk1"/>
                </a:solidFill>
                <a:latin typeface="Lexend"/>
                <a:ea typeface="Lexend"/>
                <a:cs typeface="Lexend"/>
                <a:sym typeface="Lexend"/>
              </a:rPr>
              <a:t>Import Substitution: Strategies that focus on reducing a country's reliance on imports by encouraging domestic production of certain goods.</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O</a:t>
            </a:r>
            <a:r>
              <a:rPr lang="en-GB" sz="1200">
                <a:solidFill>
                  <a:schemeClr val="dk1"/>
                </a:solidFill>
                <a:latin typeface="Lexend"/>
                <a:ea typeface="Lexend"/>
                <a:cs typeface="Lexend"/>
                <a:sym typeface="Lexend"/>
              </a:rPr>
              <a:t>ne-size-fits-all strategy is inadequate in addressing the diverse needs and challenges encountered by nations within the global trading framework. </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Nuanced policies need to be crafted with precision to bolster their participation in international trade while safeguarding their domestic interests.</a:t>
            </a:r>
            <a:endParaRPr sz="1200">
              <a:solidFill>
                <a:schemeClr val="dk1"/>
              </a:solidFill>
              <a:latin typeface="Lexend"/>
              <a:ea typeface="Lexend"/>
              <a:cs typeface="Lexend"/>
              <a:sym typeface="Lexend"/>
            </a:endParaRPr>
          </a:p>
          <a:p>
            <a:pPr indent="-304800" lvl="1" marL="914400" rtl="0" algn="l">
              <a:spcBef>
                <a:spcPts val="0"/>
              </a:spcBef>
              <a:spcAft>
                <a:spcPts val="0"/>
              </a:spcAft>
              <a:buClr>
                <a:schemeClr val="dk1"/>
              </a:buClr>
              <a:buSzPts val="1200"/>
              <a:buFont typeface="Lexend"/>
              <a:buAutoNum type="alphaLcPeriod"/>
            </a:pPr>
            <a:r>
              <a:rPr lang="en-GB" sz="1200">
                <a:solidFill>
                  <a:schemeClr val="dk1"/>
                </a:solidFill>
                <a:latin typeface="Lexend"/>
                <a:ea typeface="Lexend"/>
                <a:cs typeface="Lexend"/>
                <a:sym typeface="Lexend"/>
              </a:rPr>
              <a:t>Developed vs. Developing Countries: Developed economies with established industries might prioritize free trade agreements to expand markets and increase their export value. Developing countries, on the other hand, might use protectionist measures like tariffs to shield nascent industries and promote domestic production.</a:t>
            </a:r>
            <a:endParaRPr sz="1200">
              <a:solidFill>
                <a:schemeClr val="dk1"/>
              </a:solidFill>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lang="en-GB" sz="1200">
                <a:solidFill>
                  <a:schemeClr val="dk1"/>
                </a:solidFill>
                <a:latin typeface="Lexend"/>
                <a:ea typeface="Lexend"/>
                <a:cs typeface="Lexend"/>
                <a:sym typeface="Lexend"/>
              </a:rPr>
              <a:t>By doing this, they can create plans that not only make their economy better but also make sure everyone has a fair shot at success.</a:t>
            </a:r>
            <a:endParaRPr sz="1200">
              <a:solidFill>
                <a:schemeClr val="dk1"/>
              </a:solidFill>
              <a:latin typeface="Lexend"/>
              <a:ea typeface="Lexend"/>
              <a:cs typeface="Lexend"/>
              <a:sym typeface="Lexend"/>
            </a:endParaRPr>
          </a:p>
          <a:p>
            <a:pPr indent="0" lvl="0" marL="0" rtl="0" algn="l">
              <a:spcBef>
                <a:spcPts val="1200"/>
              </a:spcBef>
              <a:spcAft>
                <a:spcPts val="0"/>
              </a:spcAft>
              <a:buNone/>
            </a:pPr>
            <a:r>
              <a:t/>
            </a:r>
            <a:endParaRPr sz="1100">
              <a:solidFill>
                <a:schemeClr val="dk1"/>
              </a:solidFill>
              <a:latin typeface="Lexend"/>
              <a:ea typeface="Lexend"/>
              <a:cs typeface="Lexend"/>
              <a:sym typeface="Lexend"/>
            </a:endParaRPr>
          </a:p>
          <a:p>
            <a:pPr indent="0" lvl="0" marL="0" rtl="0" algn="l">
              <a:spcBef>
                <a:spcPts val="1200"/>
              </a:spcBef>
              <a:spcAft>
                <a:spcPts val="0"/>
              </a:spcAft>
              <a:buNone/>
            </a:pPr>
            <a:r>
              <a:t/>
            </a:r>
            <a:endParaRPr sz="1100">
              <a:solidFill>
                <a:schemeClr val="dk1"/>
              </a:solidFill>
              <a:latin typeface="Lexend"/>
              <a:ea typeface="Lexend"/>
              <a:cs typeface="Lexend"/>
              <a:sym typeface="Lexend"/>
            </a:endParaRPr>
          </a:p>
          <a:p>
            <a:pPr indent="0" lvl="0" marL="0" rtl="0" algn="l">
              <a:spcBef>
                <a:spcPts val="1000"/>
              </a:spcBef>
              <a:spcAft>
                <a:spcPts val="0"/>
              </a:spcAft>
              <a:buNone/>
            </a:pPr>
            <a:r>
              <a:t/>
            </a:r>
            <a:endParaRPr sz="1100">
              <a:solidFill>
                <a:schemeClr val="dk1"/>
              </a:solidFill>
              <a:latin typeface="Lexend"/>
              <a:ea typeface="Lexend"/>
              <a:cs typeface="Lexend"/>
              <a:sym typeface="Lexend"/>
            </a:endParaRPr>
          </a:p>
          <a:p>
            <a:pPr indent="0" lvl="0" marL="0" rtl="0" algn="l">
              <a:spcBef>
                <a:spcPts val="1000"/>
              </a:spcBef>
              <a:spcAft>
                <a:spcPts val="0"/>
              </a:spcAft>
              <a:buNone/>
            </a:pPr>
            <a:r>
              <a:t/>
            </a:r>
            <a:endParaRPr sz="1100">
              <a:solidFill>
                <a:schemeClr val="dk1"/>
              </a:solidFill>
              <a:latin typeface="Lexend"/>
              <a:ea typeface="Lexend"/>
              <a:cs typeface="Lexend"/>
              <a:sym typeface="Lexend"/>
            </a:endParaRPr>
          </a:p>
          <a:p>
            <a:pPr indent="0" lvl="0" marL="0" rtl="0" algn="l">
              <a:spcBef>
                <a:spcPts val="1000"/>
              </a:spcBef>
              <a:spcAft>
                <a:spcPts val="0"/>
              </a:spcAft>
              <a:buNone/>
            </a:pPr>
            <a:r>
              <a:t/>
            </a:r>
            <a:endParaRPr sz="1100">
              <a:solidFill>
                <a:schemeClr val="dk1"/>
              </a:solidFill>
              <a:latin typeface="Lexend"/>
              <a:ea typeface="Lexend"/>
              <a:cs typeface="Lexend"/>
              <a:sym typeface="Lexend"/>
            </a:endParaRPr>
          </a:p>
          <a:p>
            <a:pPr indent="0" lvl="0" marL="0" rtl="0" algn="l">
              <a:spcBef>
                <a:spcPts val="1000"/>
              </a:spcBef>
              <a:spcAft>
                <a:spcPts val="1000"/>
              </a:spcAft>
              <a:buNone/>
            </a:pPr>
            <a:r>
              <a:t/>
            </a:r>
            <a:endParaRPr sz="1100">
              <a:solidFill>
                <a:schemeClr val="dk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2610450" y="-46975"/>
            <a:ext cx="377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Understanding Tariffs</a:t>
            </a:r>
            <a:endParaRPr>
              <a:solidFill>
                <a:schemeClr val="lt1"/>
              </a:solidFill>
              <a:latin typeface="Lexend"/>
              <a:ea typeface="Lexend"/>
              <a:cs typeface="Lexend"/>
              <a:sym typeface="Lexend"/>
            </a:endParaRPr>
          </a:p>
        </p:txBody>
      </p:sp>
      <p:sp>
        <p:nvSpPr>
          <p:cNvPr id="66" name="Google Shape;66;p15"/>
          <p:cNvSpPr txBox="1"/>
          <p:nvPr>
            <p:ph idx="1" type="body"/>
          </p:nvPr>
        </p:nvSpPr>
        <p:spPr>
          <a:xfrm>
            <a:off x="426600" y="650575"/>
            <a:ext cx="8145000" cy="4204200"/>
          </a:xfrm>
          <a:prstGeom prst="rect">
            <a:avLst/>
          </a:prstGeom>
        </p:spPr>
        <p:txBody>
          <a:bodyPr anchorCtr="0" anchor="t" bIns="91425" lIns="91425" spcFirstLastPara="1" rIns="91425" wrap="square" tIns="91425">
            <a:normAutofit fontScale="92500" lnSpcReduction="20000"/>
          </a:bodyPr>
          <a:lstStyle/>
          <a:p>
            <a:pPr indent="-200977" lvl="0" marL="269999" rtl="0" algn="l">
              <a:spcBef>
                <a:spcPts val="0"/>
              </a:spcBef>
              <a:spcAft>
                <a:spcPts val="0"/>
              </a:spcAft>
              <a:buClr>
                <a:schemeClr val="dk1"/>
              </a:buClr>
              <a:buSzPct val="100000"/>
              <a:buFont typeface="Lexend"/>
              <a:buChar char="●"/>
            </a:pPr>
            <a:r>
              <a:rPr lang="en-GB">
                <a:solidFill>
                  <a:schemeClr val="dk1"/>
                </a:solidFill>
                <a:latin typeface="Lexend"/>
                <a:ea typeface="Lexend"/>
                <a:cs typeface="Lexend"/>
                <a:sym typeface="Lexend"/>
              </a:rPr>
              <a:t>Tariffs are taxes or duties imposed on imported goods and services. </a:t>
            </a:r>
            <a:endParaRPr>
              <a:solidFill>
                <a:schemeClr val="dk1"/>
              </a:solidFill>
              <a:latin typeface="Lexend"/>
              <a:ea typeface="Lexend"/>
              <a:cs typeface="Lexend"/>
              <a:sym typeface="Lexend"/>
            </a:endParaRPr>
          </a:p>
          <a:p>
            <a:pPr indent="-200977" lvl="0" marL="269999" rtl="0" algn="l">
              <a:spcBef>
                <a:spcPts val="0"/>
              </a:spcBef>
              <a:spcAft>
                <a:spcPts val="0"/>
              </a:spcAft>
              <a:buClr>
                <a:schemeClr val="dk1"/>
              </a:buClr>
              <a:buSzPct val="100000"/>
              <a:buFont typeface="Lexend"/>
              <a:buChar char="●"/>
            </a:pPr>
            <a:r>
              <a:rPr lang="en-GB">
                <a:solidFill>
                  <a:schemeClr val="dk1"/>
                </a:solidFill>
                <a:latin typeface="Lexend"/>
                <a:ea typeface="Lexend"/>
                <a:cs typeface="Lexend"/>
                <a:sym typeface="Lexend"/>
              </a:rPr>
              <a:t>They are designed to make imported goods more expensive and less competitive compared to domestic products. </a:t>
            </a:r>
            <a:endParaRPr>
              <a:solidFill>
                <a:schemeClr val="dk1"/>
              </a:solidFill>
              <a:latin typeface="Lexend"/>
              <a:ea typeface="Lexend"/>
              <a:cs typeface="Lexend"/>
              <a:sym typeface="Lexend"/>
            </a:endParaRPr>
          </a:p>
          <a:p>
            <a:pPr indent="-200977" lvl="0" marL="269999" rtl="0" algn="l">
              <a:spcBef>
                <a:spcPts val="0"/>
              </a:spcBef>
              <a:spcAft>
                <a:spcPts val="0"/>
              </a:spcAft>
              <a:buClr>
                <a:schemeClr val="dk1"/>
              </a:buClr>
              <a:buSzPct val="100000"/>
              <a:buFont typeface="Lexend"/>
              <a:buChar char="●"/>
            </a:pPr>
            <a:r>
              <a:rPr lang="en-GB">
                <a:solidFill>
                  <a:schemeClr val="dk1"/>
                </a:solidFill>
                <a:latin typeface="Lexend"/>
                <a:ea typeface="Lexend"/>
                <a:cs typeface="Lexend"/>
                <a:sym typeface="Lexend"/>
              </a:rPr>
              <a:t>Tariffs can shield domestic industries from foreign competition by raising the cost of imported goods. </a:t>
            </a:r>
            <a:endParaRPr>
              <a:solidFill>
                <a:schemeClr val="dk1"/>
              </a:solidFill>
              <a:latin typeface="Lexend"/>
              <a:ea typeface="Lexend"/>
              <a:cs typeface="Lexend"/>
              <a:sym typeface="Lexend"/>
            </a:endParaRPr>
          </a:p>
          <a:p>
            <a:pPr indent="0" lvl="0" marL="457200" rtl="0" algn="l">
              <a:spcBef>
                <a:spcPts val="1200"/>
              </a:spcBef>
              <a:spcAft>
                <a:spcPts val="0"/>
              </a:spcAft>
              <a:buNone/>
            </a:pPr>
            <a:r>
              <a:t/>
            </a:r>
            <a:endParaRPr>
              <a:solidFill>
                <a:schemeClr val="dk1"/>
              </a:solidFill>
              <a:latin typeface="Lexend"/>
              <a:ea typeface="Lexend"/>
              <a:cs typeface="Lexend"/>
              <a:sym typeface="Lexend"/>
            </a:endParaRPr>
          </a:p>
          <a:p>
            <a:pPr indent="-95250" lvl="0" marL="269999" rtl="0" algn="l">
              <a:spcBef>
                <a:spcPts val="1200"/>
              </a:spcBef>
              <a:spcAft>
                <a:spcPts val="0"/>
              </a:spcAft>
              <a:buNone/>
            </a:pPr>
            <a:r>
              <a:rPr b="1" lang="en-GB" u="sng">
                <a:solidFill>
                  <a:schemeClr val="dk1"/>
                </a:solidFill>
                <a:latin typeface="Lexend"/>
                <a:ea typeface="Lexend"/>
                <a:cs typeface="Lexend"/>
                <a:sym typeface="Lexend"/>
              </a:rPr>
              <a:t>Purpose of Tariffs</a:t>
            </a:r>
            <a:endParaRPr b="1" u="sng">
              <a:solidFill>
                <a:schemeClr val="dk1"/>
              </a:solidFill>
              <a:latin typeface="Lexend"/>
              <a:ea typeface="Lexend"/>
              <a:cs typeface="Lexend"/>
              <a:sym typeface="Lexend"/>
            </a:endParaRPr>
          </a:p>
          <a:p>
            <a:pPr indent="-200977" lvl="0" marL="269999" rtl="0" algn="l">
              <a:spcBef>
                <a:spcPts val="1200"/>
              </a:spcBef>
              <a:spcAft>
                <a:spcPts val="0"/>
              </a:spcAft>
              <a:buClr>
                <a:schemeClr val="dk1"/>
              </a:buClr>
              <a:buSzPct val="100000"/>
              <a:buFont typeface="Lexend"/>
              <a:buChar char="●"/>
            </a:pPr>
            <a:r>
              <a:rPr lang="en-GB">
                <a:solidFill>
                  <a:schemeClr val="dk1"/>
                </a:solidFill>
                <a:latin typeface="Lexend"/>
                <a:ea typeface="Lexend"/>
                <a:cs typeface="Lexend"/>
                <a:sym typeface="Lexend"/>
              </a:rPr>
              <a:t>Tariffs are used to protect domestic industries, raise government revenue, and address trade imbalances.</a:t>
            </a:r>
            <a:endParaRPr>
              <a:solidFill>
                <a:schemeClr val="dk1"/>
              </a:solidFill>
              <a:latin typeface="Lexend"/>
              <a:ea typeface="Lexend"/>
              <a:cs typeface="Lexend"/>
              <a:sym typeface="Lexend"/>
            </a:endParaRPr>
          </a:p>
          <a:p>
            <a:pPr indent="-200977" lvl="0" marL="269999" rtl="0" algn="l">
              <a:spcBef>
                <a:spcPts val="0"/>
              </a:spcBef>
              <a:spcAft>
                <a:spcPts val="0"/>
              </a:spcAft>
              <a:buClr>
                <a:schemeClr val="dk1"/>
              </a:buClr>
              <a:buSzPct val="100000"/>
              <a:buFont typeface="Lexend"/>
              <a:buChar char="●"/>
            </a:pPr>
            <a:r>
              <a:rPr lang="en-GB">
                <a:solidFill>
                  <a:schemeClr val="dk1"/>
                </a:solidFill>
                <a:latin typeface="Lexend"/>
                <a:ea typeface="Lexend"/>
                <a:cs typeface="Lexend"/>
                <a:sym typeface="Lexend"/>
              </a:rPr>
              <a:t>In some cases, tariffs are imposed for national security reasons. Certain industries, such as defense or critical infrastructure, may be considered vital to national security, and tariffs can be used to safeguard these industries from foreign competition or control.</a:t>
            </a:r>
            <a:endParaRPr>
              <a:solidFill>
                <a:schemeClr val="dk1"/>
              </a:solidFill>
              <a:latin typeface="Lexend"/>
              <a:ea typeface="Lexend"/>
              <a:cs typeface="Lexend"/>
              <a:sym typeface="Lexend"/>
            </a:endParaRPr>
          </a:p>
          <a:p>
            <a:pPr indent="0" lvl="0" marL="0" rtl="0" algn="l">
              <a:spcBef>
                <a:spcPts val="1200"/>
              </a:spcBef>
              <a:spcAft>
                <a:spcPts val="1200"/>
              </a:spcAft>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2"/>
          <p:cNvSpPr txBox="1"/>
          <p:nvPr>
            <p:ph type="title"/>
          </p:nvPr>
        </p:nvSpPr>
        <p:spPr>
          <a:xfrm>
            <a:off x="1579850" y="1774050"/>
            <a:ext cx="38949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4800">
                <a:latin typeface="Lexend"/>
                <a:ea typeface="Lexend"/>
                <a:cs typeface="Lexend"/>
                <a:sym typeface="Lexend"/>
              </a:rPr>
              <a:t>Conclusion</a:t>
            </a:r>
            <a:endParaRPr sz="48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3"/>
          <p:cNvSpPr txBox="1"/>
          <p:nvPr>
            <p:ph idx="1" type="body"/>
          </p:nvPr>
        </p:nvSpPr>
        <p:spPr>
          <a:xfrm>
            <a:off x="262000" y="1010875"/>
            <a:ext cx="8520600" cy="3416400"/>
          </a:xfrm>
          <a:prstGeom prst="rect">
            <a:avLst/>
          </a:prstGeom>
        </p:spPr>
        <p:txBody>
          <a:bodyPr anchorCtr="0" anchor="t" bIns="91425" lIns="91425" spcFirstLastPara="1" rIns="91425" wrap="square" tIns="91425">
            <a:noAutofit/>
          </a:bodyPr>
          <a:lstStyle/>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Encourage Trade Agreements: </a:t>
            </a:r>
            <a:r>
              <a:rPr lang="en-GB" sz="1330">
                <a:solidFill>
                  <a:schemeClr val="dk1"/>
                </a:solidFill>
                <a:latin typeface="Lexend"/>
                <a:ea typeface="Lexend"/>
                <a:cs typeface="Lexend"/>
                <a:sym typeface="Lexend"/>
              </a:rPr>
              <a:t>To mitigate the negative impacts of trade wars and promote stable trade relations, countries should consider engaging more in bilateral and multilateral trade agreements.</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Focus on Competitive Advantages: </a:t>
            </a:r>
            <a:r>
              <a:rPr lang="en-GB" sz="1330">
                <a:solidFill>
                  <a:schemeClr val="dk1"/>
                </a:solidFill>
                <a:latin typeface="Lexend"/>
                <a:ea typeface="Lexend"/>
                <a:cs typeface="Lexend"/>
                <a:sym typeface="Lexend"/>
              </a:rPr>
              <a:t>Countries should tailor their tariff structures to bolster industries where they have a competitive advantage, thus maximizing economic benefits while minimizing the adverse effects on consumer prices and market competition.</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Invest in Trade Facilitation: </a:t>
            </a:r>
            <a:r>
              <a:rPr lang="en-GB" sz="1330">
                <a:solidFill>
                  <a:schemeClr val="dk1"/>
                </a:solidFill>
                <a:latin typeface="Lexend"/>
                <a:ea typeface="Lexend"/>
                <a:cs typeface="Lexend"/>
                <a:sym typeface="Lexend"/>
              </a:rPr>
              <a:t>Improving administrative procedures, enhancing trade infrastructure, and investing in technology can help countries reduce the overall costs associated with tariffs and trade barriers, making them more competitive in the global market.</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Monitor and Adapt: </a:t>
            </a:r>
            <a:r>
              <a:rPr lang="en-GB" sz="1330">
                <a:solidFill>
                  <a:schemeClr val="dk1"/>
                </a:solidFill>
                <a:latin typeface="Lexend"/>
                <a:ea typeface="Lexend"/>
                <a:cs typeface="Lexend"/>
                <a:sym typeface="Lexend"/>
              </a:rPr>
              <a:t>Continuous monitoring of the effects of tariffs on the economy should be maintained, with adaptive measures ready to be implemented as global economic conditions evolve.</a:t>
            </a:r>
            <a:endParaRPr sz="1330">
              <a:solidFill>
                <a:schemeClr val="dk1"/>
              </a:solidFill>
              <a:latin typeface="Lexend"/>
              <a:ea typeface="Lexend"/>
              <a:cs typeface="Lexend"/>
              <a:sym typeface="Lexend"/>
            </a:endParaRPr>
          </a:p>
        </p:txBody>
      </p:sp>
      <p:sp>
        <p:nvSpPr>
          <p:cNvPr id="270" name="Google Shape;270;p4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GB" sz="2500">
                <a:solidFill>
                  <a:schemeClr val="lt1"/>
                </a:solidFill>
                <a:latin typeface="Lexend"/>
                <a:ea typeface="Lexend"/>
                <a:cs typeface="Lexend"/>
                <a:sym typeface="Lexend"/>
              </a:rPr>
              <a:t>Recommendations</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4"/>
          <p:cNvSpPr txBox="1"/>
          <p:nvPr>
            <p:ph idx="1" type="body"/>
          </p:nvPr>
        </p:nvSpPr>
        <p:spPr>
          <a:xfrm>
            <a:off x="311700" y="863550"/>
            <a:ext cx="8520600" cy="3732600"/>
          </a:xfrm>
          <a:prstGeom prst="rect">
            <a:avLst/>
          </a:prstGeom>
        </p:spPr>
        <p:txBody>
          <a:bodyPr anchorCtr="0" anchor="t" bIns="91425" lIns="91425" spcFirstLastPara="1" rIns="91425" wrap="square" tIns="91425">
            <a:noAutofit/>
          </a:bodyPr>
          <a:lstStyle/>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Significant Impact of Tariffs: </a:t>
            </a:r>
            <a:r>
              <a:rPr lang="en-GB" sz="1330">
                <a:solidFill>
                  <a:schemeClr val="dk1"/>
                </a:solidFill>
                <a:latin typeface="Lexend"/>
                <a:ea typeface="Lexend"/>
                <a:cs typeface="Lexend"/>
                <a:sym typeface="Lexend"/>
              </a:rPr>
              <a:t>The analysis shows that tariffs have a substantial influence on both import and export values across developed and developing countries. This aligns with the historical perspective that tariffs can drive economic behaviors and reshape trade dynamics.</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Complex Trade Structures:</a:t>
            </a:r>
            <a:r>
              <a:rPr lang="en-GB" sz="1330">
                <a:solidFill>
                  <a:schemeClr val="dk1"/>
                </a:solidFill>
                <a:latin typeface="Lexend"/>
                <a:ea typeface="Lexend"/>
                <a:cs typeface="Lexend"/>
                <a:sym typeface="Lexend"/>
              </a:rPr>
              <a:t> Developed countries with intricate tariff lines tend to experience higher trade volumes, suggesting that complex trade structures can facilitate or hinder trade depending on how they are managed.</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Diverse Effects on Trade:</a:t>
            </a:r>
            <a:r>
              <a:rPr lang="en-GB" sz="1330">
                <a:solidFill>
                  <a:schemeClr val="dk1"/>
                </a:solidFill>
                <a:latin typeface="Lexend"/>
                <a:ea typeface="Lexend"/>
                <a:cs typeface="Lexend"/>
                <a:sym typeface="Lexend"/>
              </a:rPr>
              <a:t> While tariffs generally protect domestic industries, they can also lead to trade diversion, impacting global supply chains and competitive dynamics. This has been particularly noticeable in the case studies of developed versus developing countries.</a:t>
            </a:r>
            <a:endParaRPr sz="1330">
              <a:solidFill>
                <a:schemeClr val="dk1"/>
              </a:solidFill>
              <a:latin typeface="Lexend"/>
              <a:ea typeface="Lexend"/>
              <a:cs typeface="Lexend"/>
              <a:sym typeface="Lexend"/>
            </a:endParaRPr>
          </a:p>
          <a:p>
            <a:pPr indent="-313055" lvl="0" marL="457200" rtl="0" algn="l">
              <a:lnSpc>
                <a:spcPct val="150000"/>
              </a:lnSpc>
              <a:spcBef>
                <a:spcPts val="0"/>
              </a:spcBef>
              <a:spcAft>
                <a:spcPts val="0"/>
              </a:spcAft>
              <a:buClr>
                <a:schemeClr val="dk1"/>
              </a:buClr>
              <a:buSzPts val="1330"/>
              <a:buFont typeface="Lexend"/>
              <a:buChar char="●"/>
            </a:pPr>
            <a:r>
              <a:rPr b="1" lang="en-GB" sz="1330">
                <a:solidFill>
                  <a:schemeClr val="dk1"/>
                </a:solidFill>
                <a:latin typeface="Lexend"/>
                <a:ea typeface="Lexend"/>
                <a:cs typeface="Lexend"/>
                <a:sym typeface="Lexend"/>
              </a:rPr>
              <a:t>Economic Growth and Trade Policy:</a:t>
            </a:r>
            <a:r>
              <a:rPr lang="en-GB" sz="1330">
                <a:solidFill>
                  <a:schemeClr val="dk1"/>
                </a:solidFill>
                <a:latin typeface="Lexend"/>
                <a:ea typeface="Lexend"/>
                <a:cs typeface="Lexend"/>
                <a:sym typeface="Lexend"/>
              </a:rPr>
              <a:t> The study underscores the correlation between tariff policies and economic growth, highlighting that thoughtful trade policy is crucial for maintaining healthy economic dynamics.</a:t>
            </a:r>
            <a:endParaRPr sz="1330">
              <a:solidFill>
                <a:schemeClr val="dk1"/>
              </a:solidFill>
              <a:latin typeface="Lexend"/>
              <a:ea typeface="Lexend"/>
              <a:cs typeface="Lexend"/>
              <a:sym typeface="Lexend"/>
            </a:endParaRPr>
          </a:p>
        </p:txBody>
      </p:sp>
      <p:sp>
        <p:nvSpPr>
          <p:cNvPr id="276" name="Google Shape;276;p4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0"/>
              </a:spcAft>
              <a:buSzPts val="1100"/>
              <a:buNone/>
            </a:pPr>
            <a:r>
              <a:rPr lang="en-GB" sz="2500">
                <a:solidFill>
                  <a:schemeClr val="lt1"/>
                </a:solidFill>
                <a:latin typeface="Lexend"/>
                <a:ea typeface="Lexend"/>
                <a:cs typeface="Lexend"/>
                <a:sym typeface="Lexend"/>
              </a:rPr>
              <a:t>Final Statement</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110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a:p>
            <a:pPr indent="0" lvl="0" marL="0" rtl="0" algn="ctr">
              <a:spcBef>
                <a:spcPts val="0"/>
              </a:spcBef>
              <a:spcAft>
                <a:spcPts val="0"/>
              </a:spcAft>
              <a:buSzPts val="990"/>
              <a:buNone/>
            </a:pPr>
            <a:r>
              <a:t/>
            </a:r>
            <a:endParaRPr sz="2500">
              <a:solidFill>
                <a:schemeClr val="lt1"/>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5"/>
          <p:cNvSpPr txBox="1"/>
          <p:nvPr>
            <p:ph type="title"/>
          </p:nvPr>
        </p:nvSpPr>
        <p:spPr>
          <a:xfrm>
            <a:off x="3200425" y="2000350"/>
            <a:ext cx="4258800" cy="10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491C57"/>
                </a:solidFill>
                <a:latin typeface="Lexend"/>
                <a:ea typeface="Lexend"/>
                <a:cs typeface="Lexend"/>
                <a:sym typeface="Lexend"/>
              </a:rPr>
              <a:t>Thank You</a:t>
            </a:r>
            <a:endParaRPr sz="4800">
              <a:solidFill>
                <a:srgbClr val="491C57"/>
              </a:solidFill>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a:p>
            <a:pPr indent="0" lvl="0" marL="0" rtl="0" algn="l">
              <a:spcBef>
                <a:spcPts val="0"/>
              </a:spcBef>
              <a:spcAft>
                <a:spcPts val="0"/>
              </a:spcAft>
              <a:buNone/>
            </a:pPr>
            <a:r>
              <a:t/>
            </a:r>
            <a:endParaRPr sz="4800">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633700" y="0"/>
            <a:ext cx="38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20">
                <a:solidFill>
                  <a:schemeClr val="lt1"/>
                </a:solidFill>
                <a:latin typeface="Lexend"/>
                <a:ea typeface="Lexend"/>
                <a:cs typeface="Lexend"/>
                <a:sym typeface="Lexend"/>
              </a:rPr>
              <a:t>The Research Question</a:t>
            </a:r>
            <a:endParaRPr sz="2520">
              <a:solidFill>
                <a:schemeClr val="lt1"/>
              </a:solidFill>
              <a:latin typeface="Lexend"/>
              <a:ea typeface="Lexend"/>
              <a:cs typeface="Lexend"/>
              <a:sym typeface="Lexend"/>
            </a:endParaRPr>
          </a:p>
        </p:txBody>
      </p:sp>
      <p:sp>
        <p:nvSpPr>
          <p:cNvPr id="72" name="Google Shape;72;p16"/>
          <p:cNvSpPr txBox="1"/>
          <p:nvPr/>
        </p:nvSpPr>
        <p:spPr>
          <a:xfrm>
            <a:off x="358350" y="2432600"/>
            <a:ext cx="84273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491C57"/>
                </a:solidFill>
                <a:latin typeface="Lexend"/>
                <a:ea typeface="Lexend"/>
                <a:cs typeface="Lexend"/>
                <a:sym typeface="Lexend"/>
              </a:rPr>
              <a:t>How have export and import tariffs impacted the value and composition of international trade over the last 20 years (2002-2021)?</a:t>
            </a:r>
            <a:endParaRPr b="1" sz="1800">
              <a:solidFill>
                <a:srgbClr val="491C57"/>
              </a:solidFill>
              <a:latin typeface="Lexend"/>
              <a:ea typeface="Lexend"/>
              <a:cs typeface="Lexend"/>
              <a:sym typeface="Lexend"/>
            </a:endParaRPr>
          </a:p>
          <a:p>
            <a:pPr indent="0" lvl="0" marL="0" rtl="0" algn="l">
              <a:spcBef>
                <a:spcPts val="0"/>
              </a:spcBef>
              <a:spcAft>
                <a:spcPts val="0"/>
              </a:spcAft>
              <a:buNone/>
            </a:pPr>
            <a:r>
              <a:t/>
            </a:r>
            <a:endParaRPr sz="1650">
              <a:latin typeface="Lexend"/>
              <a:ea typeface="Lexend"/>
              <a:cs typeface="Lexend"/>
              <a:sym typeface="Lexend"/>
            </a:endParaRPr>
          </a:p>
          <a:p>
            <a:pPr indent="0" lvl="0" marL="0" rtl="0" algn="l">
              <a:spcBef>
                <a:spcPts val="0"/>
              </a:spcBef>
              <a:spcAft>
                <a:spcPts val="0"/>
              </a:spcAft>
              <a:buNone/>
            </a:pPr>
            <a:r>
              <a:rPr b="1" lang="en-GB" sz="1650">
                <a:latin typeface="Lexend"/>
                <a:ea typeface="Lexend"/>
                <a:cs typeface="Lexend"/>
                <a:sym typeface="Lexend"/>
              </a:rPr>
              <a:t>The Objective?</a:t>
            </a:r>
            <a:br>
              <a:rPr lang="en-GB" sz="1650">
                <a:latin typeface="Lexend"/>
                <a:ea typeface="Lexend"/>
                <a:cs typeface="Lexend"/>
                <a:sym typeface="Lexend"/>
              </a:rPr>
            </a:br>
            <a:r>
              <a:rPr lang="en-GB" sz="1650">
                <a:latin typeface="Lexend"/>
                <a:ea typeface="Lexend"/>
                <a:cs typeface="Lexend"/>
                <a:sym typeface="Lexend"/>
              </a:rPr>
              <a:t>To analyze the influence of global export and import tariffs on trade dynamics in developed and developing countries, specifically examining their effects on export and import values in terms of US dollars.</a:t>
            </a:r>
            <a:br>
              <a:rPr lang="en-GB" sz="1650">
                <a:latin typeface="Lexend"/>
                <a:ea typeface="Lexend"/>
                <a:cs typeface="Lexend"/>
                <a:sym typeface="Lexend"/>
              </a:rPr>
            </a:br>
            <a:endParaRPr sz="1650">
              <a:latin typeface="Lexend"/>
              <a:ea typeface="Lexend"/>
              <a:cs typeface="Lexend"/>
              <a:sym typeface="Lexend"/>
            </a:endParaRPr>
          </a:p>
          <a:p>
            <a:pPr indent="0" lvl="0" marL="0" rtl="0" algn="l">
              <a:spcBef>
                <a:spcPts val="0"/>
              </a:spcBef>
              <a:spcAft>
                <a:spcPts val="0"/>
              </a:spcAft>
              <a:buNone/>
            </a:pPr>
            <a:r>
              <a:t/>
            </a:r>
            <a:endParaRPr/>
          </a:p>
        </p:txBody>
      </p:sp>
      <p:pic>
        <p:nvPicPr>
          <p:cNvPr id="73" name="Google Shape;73;p16"/>
          <p:cNvPicPr preferRelativeResize="0"/>
          <p:nvPr/>
        </p:nvPicPr>
        <p:blipFill>
          <a:blip r:embed="rId4">
            <a:alphaModFix/>
          </a:blip>
          <a:stretch>
            <a:fillRect/>
          </a:stretch>
        </p:blipFill>
        <p:spPr>
          <a:xfrm>
            <a:off x="3445650" y="757238"/>
            <a:ext cx="1923901" cy="1490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1261650" y="0"/>
            <a:ext cx="66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Impact of Tariffs on Import and Export</a:t>
            </a:r>
            <a:endParaRPr>
              <a:solidFill>
                <a:schemeClr val="lt1"/>
              </a:solidFill>
              <a:latin typeface="Lexend"/>
              <a:ea typeface="Lexend"/>
              <a:cs typeface="Lexend"/>
              <a:sym typeface="Lexend"/>
            </a:endParaRPr>
          </a:p>
        </p:txBody>
      </p:sp>
      <p:sp>
        <p:nvSpPr>
          <p:cNvPr id="79" name="Google Shape;79;p17"/>
          <p:cNvSpPr txBox="1"/>
          <p:nvPr>
            <p:ph idx="1" type="body"/>
          </p:nvPr>
        </p:nvSpPr>
        <p:spPr>
          <a:xfrm>
            <a:off x="141300" y="1818350"/>
            <a:ext cx="2983500" cy="2669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u="sng">
                <a:solidFill>
                  <a:srgbClr val="000000"/>
                </a:solidFill>
                <a:latin typeface="Lexend"/>
                <a:ea typeface="Lexend"/>
                <a:cs typeface="Lexend"/>
                <a:sym typeface="Lexend"/>
              </a:rPr>
              <a:t>Historical Perspective</a:t>
            </a:r>
            <a:endParaRPr u="sng">
              <a:solidFill>
                <a:srgbClr val="000000"/>
              </a:solidFill>
              <a:latin typeface="Lexend"/>
              <a:ea typeface="Lexend"/>
              <a:cs typeface="Lexend"/>
              <a:sym typeface="Lexend"/>
            </a:endParaRPr>
          </a:p>
          <a:p>
            <a:pPr indent="-190500" lvl="0" marL="179999" rtl="0" algn="l">
              <a:lnSpc>
                <a:spcPct val="100000"/>
              </a:lnSpc>
              <a:spcBef>
                <a:spcPts val="1200"/>
              </a:spcBef>
              <a:spcAft>
                <a:spcPts val="0"/>
              </a:spcAft>
              <a:buClr>
                <a:srgbClr val="000000"/>
              </a:buClr>
              <a:buSzPts val="1500"/>
              <a:buFont typeface="Lexend"/>
              <a:buChar char="●"/>
            </a:pPr>
            <a:r>
              <a:rPr lang="en-GB" sz="1500">
                <a:solidFill>
                  <a:srgbClr val="000000"/>
                </a:solidFill>
                <a:latin typeface="Lexend"/>
                <a:ea typeface="Lexend"/>
                <a:cs typeface="Lexend"/>
                <a:sym typeface="Lexend"/>
              </a:rPr>
              <a:t>Trade Wars: Tariffs can lead to retaliatory measures and trade wars between countries, impacting global trade.</a:t>
            </a:r>
            <a:endParaRPr sz="1500">
              <a:solidFill>
                <a:srgbClr val="000000"/>
              </a:solidFill>
              <a:latin typeface="Lexend"/>
              <a:ea typeface="Lexend"/>
              <a:cs typeface="Lexend"/>
              <a:sym typeface="Lexend"/>
            </a:endParaRPr>
          </a:p>
          <a:p>
            <a:pPr indent="-190500" lvl="0" marL="179999" rtl="0" algn="l">
              <a:lnSpc>
                <a:spcPct val="100000"/>
              </a:lnSpc>
              <a:spcBef>
                <a:spcPts val="0"/>
              </a:spcBef>
              <a:spcAft>
                <a:spcPts val="0"/>
              </a:spcAft>
              <a:buClr>
                <a:srgbClr val="000000"/>
              </a:buClr>
              <a:buSzPts val="1500"/>
              <a:buFont typeface="Lexend"/>
              <a:buChar char="●"/>
            </a:pPr>
            <a:r>
              <a:rPr lang="en-GB" sz="1500">
                <a:solidFill>
                  <a:srgbClr val="000000"/>
                </a:solidFill>
                <a:latin typeface="Lexend"/>
                <a:ea typeface="Lexend"/>
                <a:cs typeface="Lexend"/>
                <a:sym typeface="Lexend"/>
              </a:rPr>
              <a:t>Bilateral Trade Agreements: Tariffs influence the dynamics of bilateral trade agreements and can lead to renegotiations.</a:t>
            </a:r>
            <a:endParaRPr sz="1500">
              <a:solidFill>
                <a:srgbClr val="000000"/>
              </a:solidFill>
              <a:latin typeface="Lexend"/>
              <a:ea typeface="Lexend"/>
              <a:cs typeface="Lexend"/>
              <a:sym typeface="Lexend"/>
            </a:endParaRPr>
          </a:p>
        </p:txBody>
      </p:sp>
      <p:sp>
        <p:nvSpPr>
          <p:cNvPr id="80" name="Google Shape;80;p17"/>
          <p:cNvSpPr txBox="1"/>
          <p:nvPr/>
        </p:nvSpPr>
        <p:spPr>
          <a:xfrm>
            <a:off x="3259963" y="1723250"/>
            <a:ext cx="2854800" cy="25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u="sng">
                <a:solidFill>
                  <a:srgbClr val="0D0D0D"/>
                </a:solidFill>
                <a:latin typeface="Lexend"/>
                <a:ea typeface="Lexend"/>
                <a:cs typeface="Lexend"/>
                <a:sym typeface="Lexend"/>
              </a:rPr>
              <a:t>Economic Consequences</a:t>
            </a:r>
            <a:endParaRPr b="1" sz="1800" u="sng">
              <a:solidFill>
                <a:srgbClr val="0D0D0D"/>
              </a:solidFill>
              <a:latin typeface="Lexend"/>
              <a:ea typeface="Lexend"/>
              <a:cs typeface="Lexend"/>
              <a:sym typeface="Lexend"/>
            </a:endParaRPr>
          </a:p>
          <a:p>
            <a:pPr indent="0" lvl="0" marL="0" rtl="0" algn="l">
              <a:spcBef>
                <a:spcPts val="0"/>
              </a:spcBef>
              <a:spcAft>
                <a:spcPts val="0"/>
              </a:spcAft>
              <a:buNone/>
            </a:pPr>
            <a:r>
              <a:t/>
            </a:r>
            <a:endParaRPr sz="1200">
              <a:solidFill>
                <a:srgbClr val="0D0D0D"/>
              </a:solidFill>
              <a:latin typeface="Lexend"/>
              <a:ea typeface="Lexend"/>
              <a:cs typeface="Lexend"/>
              <a:sym typeface="Lexend"/>
            </a:endParaRPr>
          </a:p>
          <a:p>
            <a:pPr indent="-180975" lvl="0" marL="179999" rtl="0" algn="l">
              <a:spcBef>
                <a:spcPts val="0"/>
              </a:spcBef>
              <a:spcAft>
                <a:spcPts val="0"/>
              </a:spcAft>
              <a:buClr>
                <a:srgbClr val="0D0D0D"/>
              </a:buClr>
              <a:buSzPts val="1500"/>
              <a:buFont typeface="Lexend"/>
              <a:buChar char="●"/>
            </a:pPr>
            <a:r>
              <a:rPr lang="en-GB" sz="1500">
                <a:solidFill>
                  <a:srgbClr val="0D0D0D"/>
                </a:solidFill>
                <a:latin typeface="Lexend"/>
                <a:ea typeface="Lexend"/>
                <a:cs typeface="Lexend"/>
                <a:sym typeface="Lexend"/>
              </a:rPr>
              <a:t>Trade Diversion: Tariffs may divert trade from one country to another, impacting the balance of imports and exports.</a:t>
            </a:r>
            <a:endParaRPr sz="1500">
              <a:solidFill>
                <a:srgbClr val="0D0D0D"/>
              </a:solidFill>
              <a:latin typeface="Lexend"/>
              <a:ea typeface="Lexend"/>
              <a:cs typeface="Lexend"/>
              <a:sym typeface="Lexend"/>
            </a:endParaRPr>
          </a:p>
          <a:p>
            <a:pPr indent="-180975" lvl="0" marL="179999" rtl="0" algn="l">
              <a:spcBef>
                <a:spcPts val="0"/>
              </a:spcBef>
              <a:spcAft>
                <a:spcPts val="0"/>
              </a:spcAft>
              <a:buClr>
                <a:srgbClr val="0D0D0D"/>
              </a:buClr>
              <a:buSzPts val="1500"/>
              <a:buFont typeface="Lexend"/>
              <a:buChar char="●"/>
            </a:pPr>
            <a:r>
              <a:rPr lang="en-GB" sz="1500">
                <a:solidFill>
                  <a:srgbClr val="0D0D0D"/>
                </a:solidFill>
                <a:latin typeface="Lexend"/>
                <a:ea typeface="Lexend"/>
                <a:cs typeface="Lexend"/>
                <a:sym typeface="Lexend"/>
              </a:rPr>
              <a:t>Consumer Welfare: Tariffs can affect consumer welfare by influencing the availability and prices of imported goods.</a:t>
            </a:r>
            <a:endParaRPr sz="1500">
              <a:solidFill>
                <a:srgbClr val="0D0D0D"/>
              </a:solidFill>
              <a:latin typeface="Lexend"/>
              <a:ea typeface="Lexend"/>
              <a:cs typeface="Lexend"/>
              <a:sym typeface="Lexend"/>
            </a:endParaRPr>
          </a:p>
        </p:txBody>
      </p:sp>
      <p:sp>
        <p:nvSpPr>
          <p:cNvPr id="81" name="Google Shape;81;p17"/>
          <p:cNvSpPr txBox="1"/>
          <p:nvPr/>
        </p:nvSpPr>
        <p:spPr>
          <a:xfrm>
            <a:off x="6249950" y="1723250"/>
            <a:ext cx="2587500" cy="27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u="sng">
                <a:latin typeface="Lexend"/>
                <a:ea typeface="Lexend"/>
                <a:cs typeface="Lexend"/>
                <a:sym typeface="Lexend"/>
              </a:rPr>
              <a:t>Long-Term Effects</a:t>
            </a:r>
            <a:endParaRPr sz="1800" u="sng">
              <a:latin typeface="Lexend"/>
              <a:ea typeface="Lexend"/>
              <a:cs typeface="Lexend"/>
              <a:sym typeface="Lexend"/>
            </a:endParaRPr>
          </a:p>
          <a:p>
            <a:pPr indent="0" lvl="0" marL="0" rtl="0" algn="l">
              <a:spcBef>
                <a:spcPts val="0"/>
              </a:spcBef>
              <a:spcAft>
                <a:spcPts val="0"/>
              </a:spcAft>
              <a:buNone/>
            </a:pPr>
            <a:r>
              <a:t/>
            </a:r>
            <a:endParaRPr sz="1200">
              <a:latin typeface="Lexend"/>
              <a:ea typeface="Lexend"/>
              <a:cs typeface="Lexend"/>
              <a:sym typeface="Lexend"/>
            </a:endParaRPr>
          </a:p>
          <a:p>
            <a:pPr indent="-190500" lvl="0" marL="89999" rtl="0" algn="l">
              <a:spcBef>
                <a:spcPts val="0"/>
              </a:spcBef>
              <a:spcAft>
                <a:spcPts val="0"/>
              </a:spcAft>
              <a:buSzPts val="1500"/>
              <a:buFont typeface="Lexend"/>
              <a:buChar char="●"/>
            </a:pPr>
            <a:r>
              <a:rPr lang="en-GB" sz="1500">
                <a:latin typeface="Lexend"/>
                <a:ea typeface="Lexend"/>
                <a:cs typeface="Lexend"/>
                <a:sym typeface="Lexend"/>
              </a:rPr>
              <a:t>Industry Competitiveness: Tariffs can shape the competitiveness of domestic industries over time.</a:t>
            </a:r>
            <a:endParaRPr sz="1500">
              <a:latin typeface="Lexend"/>
              <a:ea typeface="Lexend"/>
              <a:cs typeface="Lexend"/>
              <a:sym typeface="Lexend"/>
            </a:endParaRPr>
          </a:p>
          <a:p>
            <a:pPr indent="-190500" lvl="0" marL="89999" rtl="0" algn="l">
              <a:spcBef>
                <a:spcPts val="0"/>
              </a:spcBef>
              <a:spcAft>
                <a:spcPts val="0"/>
              </a:spcAft>
              <a:buSzPts val="1500"/>
              <a:buFont typeface="Lexend"/>
              <a:buChar char="●"/>
            </a:pPr>
            <a:r>
              <a:rPr lang="en-GB" sz="1500">
                <a:latin typeface="Lexend"/>
                <a:ea typeface="Lexend"/>
                <a:cs typeface="Lexend"/>
                <a:sym typeface="Lexend"/>
              </a:rPr>
              <a:t>Global Supply Chains: Tariffs influence global supply chains and can lead to shifts in sourcing and production locations.</a:t>
            </a:r>
            <a:endParaRPr sz="1500">
              <a:latin typeface="Lexend"/>
              <a:ea typeface="Lexend"/>
              <a:cs typeface="Lexend"/>
              <a:sym typeface="Lexend"/>
            </a:endParaRPr>
          </a:p>
        </p:txBody>
      </p:sp>
      <p:pic>
        <p:nvPicPr>
          <p:cNvPr id="82" name="Google Shape;82;p17"/>
          <p:cNvPicPr preferRelativeResize="0"/>
          <p:nvPr/>
        </p:nvPicPr>
        <p:blipFill>
          <a:blip r:embed="rId4">
            <a:alphaModFix/>
          </a:blip>
          <a:stretch>
            <a:fillRect/>
          </a:stretch>
        </p:blipFill>
        <p:spPr>
          <a:xfrm>
            <a:off x="976512" y="800800"/>
            <a:ext cx="1313075" cy="1017549"/>
          </a:xfrm>
          <a:prstGeom prst="rect">
            <a:avLst/>
          </a:prstGeom>
          <a:noFill/>
          <a:ln>
            <a:noFill/>
          </a:ln>
        </p:spPr>
      </p:pic>
      <p:pic>
        <p:nvPicPr>
          <p:cNvPr id="83" name="Google Shape;83;p17"/>
          <p:cNvPicPr preferRelativeResize="0"/>
          <p:nvPr/>
        </p:nvPicPr>
        <p:blipFill>
          <a:blip r:embed="rId5">
            <a:alphaModFix/>
          </a:blip>
          <a:stretch>
            <a:fillRect/>
          </a:stretch>
        </p:blipFill>
        <p:spPr>
          <a:xfrm>
            <a:off x="3915450" y="705712"/>
            <a:ext cx="1313101" cy="1017537"/>
          </a:xfrm>
          <a:prstGeom prst="rect">
            <a:avLst/>
          </a:prstGeom>
          <a:noFill/>
          <a:ln>
            <a:noFill/>
          </a:ln>
        </p:spPr>
      </p:pic>
      <p:pic>
        <p:nvPicPr>
          <p:cNvPr id="84" name="Google Shape;84;p17"/>
          <p:cNvPicPr preferRelativeResize="0"/>
          <p:nvPr/>
        </p:nvPicPr>
        <p:blipFill>
          <a:blip r:embed="rId6">
            <a:alphaModFix/>
          </a:blip>
          <a:stretch>
            <a:fillRect/>
          </a:stretch>
        </p:blipFill>
        <p:spPr>
          <a:xfrm>
            <a:off x="6854400" y="705700"/>
            <a:ext cx="1313126" cy="1017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201000" y="0"/>
            <a:ext cx="274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Types of Tariffs </a:t>
            </a:r>
            <a:endParaRPr>
              <a:solidFill>
                <a:schemeClr val="lt1"/>
              </a:solidFill>
              <a:latin typeface="Lexend"/>
              <a:ea typeface="Lexend"/>
              <a:cs typeface="Lexend"/>
              <a:sym typeface="Lexend"/>
            </a:endParaRPr>
          </a:p>
        </p:txBody>
      </p:sp>
      <p:sp>
        <p:nvSpPr>
          <p:cNvPr id="90" name="Google Shape;90;p18"/>
          <p:cNvSpPr txBox="1"/>
          <p:nvPr>
            <p:ph idx="1" type="body"/>
          </p:nvPr>
        </p:nvSpPr>
        <p:spPr>
          <a:xfrm>
            <a:off x="540000" y="713600"/>
            <a:ext cx="4005000" cy="35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dk1"/>
                </a:solidFill>
                <a:latin typeface="Lexend"/>
                <a:ea typeface="Lexend"/>
                <a:cs typeface="Lexend"/>
                <a:sym typeface="Lexend"/>
              </a:rPr>
              <a:t>Applied Harmonized System Tariffs</a:t>
            </a:r>
            <a:endParaRPr u="sng">
              <a:solidFill>
                <a:schemeClr val="dk1"/>
              </a:solidFill>
              <a:latin typeface="Lexend"/>
              <a:ea typeface="Lexend"/>
              <a:cs typeface="Lexend"/>
              <a:sym typeface="Lexend"/>
            </a:endParaRPr>
          </a:p>
          <a:p>
            <a:pPr indent="-180975" lvl="0" marL="89999" rtl="0" algn="l">
              <a:spcBef>
                <a:spcPts val="120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The tariffs applied to imports and exports of goods by a country, based on the Harmonized Commodity Description and Coding System. </a:t>
            </a:r>
            <a:endParaRPr sz="1500">
              <a:solidFill>
                <a:schemeClr val="dk1"/>
              </a:solidFill>
              <a:latin typeface="Lexend"/>
              <a:ea typeface="Lexend"/>
              <a:cs typeface="Lexend"/>
              <a:sym typeface="Lexend"/>
            </a:endParaRPr>
          </a:p>
          <a:p>
            <a:pPr indent="-180975" lvl="0" marL="89999" rtl="0" algn="l">
              <a:spcBef>
                <a:spcPts val="0"/>
              </a:spcBef>
              <a:spcAft>
                <a:spcPts val="0"/>
              </a:spcAft>
              <a:buClr>
                <a:schemeClr val="dk1"/>
              </a:buClr>
              <a:buSzPts val="1500"/>
              <a:buFont typeface="Lexend"/>
              <a:buChar char="●"/>
            </a:pPr>
            <a:r>
              <a:rPr lang="en-GB" sz="1500">
                <a:solidFill>
                  <a:schemeClr val="dk1"/>
                </a:solidFill>
                <a:latin typeface="Lexend"/>
                <a:ea typeface="Lexend"/>
                <a:cs typeface="Lexend"/>
                <a:sym typeface="Lexend"/>
              </a:rPr>
              <a:t>The Harmonized System is an internationally standardized system for classifying traded products, developed and maintained by the World Customs Organization. </a:t>
            </a:r>
            <a:endParaRPr sz="1500">
              <a:solidFill>
                <a:schemeClr val="dk1"/>
              </a:solidFill>
              <a:latin typeface="Lexend"/>
              <a:ea typeface="Lexend"/>
              <a:cs typeface="Lexend"/>
              <a:sym typeface="Lexend"/>
            </a:endParaRPr>
          </a:p>
        </p:txBody>
      </p:sp>
      <p:sp>
        <p:nvSpPr>
          <p:cNvPr id="91" name="Google Shape;91;p18"/>
          <p:cNvSpPr txBox="1"/>
          <p:nvPr>
            <p:ph idx="1" type="body"/>
          </p:nvPr>
        </p:nvSpPr>
        <p:spPr>
          <a:xfrm>
            <a:off x="4714150" y="713600"/>
            <a:ext cx="3871200" cy="35193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u="sng">
                <a:solidFill>
                  <a:schemeClr val="dk1"/>
                </a:solidFill>
                <a:latin typeface="Lexend"/>
                <a:ea typeface="Lexend"/>
                <a:cs typeface="Lexend"/>
                <a:sym typeface="Lexend"/>
              </a:rPr>
              <a:t>Most Favored Nation Tariffs</a:t>
            </a:r>
            <a:endParaRPr u="sng">
              <a:solidFill>
                <a:schemeClr val="dk1"/>
              </a:solidFill>
              <a:latin typeface="Lexend"/>
              <a:ea typeface="Lexend"/>
              <a:cs typeface="Lexend"/>
              <a:sym typeface="Lexend"/>
            </a:endParaRPr>
          </a:p>
          <a:p>
            <a:pPr indent="-184150" lvl="0" marL="179999" rtl="0" algn="just">
              <a:spcBef>
                <a:spcPts val="1200"/>
              </a:spcBef>
              <a:spcAft>
                <a:spcPts val="0"/>
              </a:spcAft>
              <a:buClr>
                <a:schemeClr val="dk1"/>
              </a:buClr>
              <a:buSzPts val="1400"/>
              <a:buFont typeface="Lexend"/>
              <a:buChar char="●"/>
            </a:pPr>
            <a:r>
              <a:rPr lang="en-GB" sz="1400">
                <a:solidFill>
                  <a:schemeClr val="dk1"/>
                </a:solidFill>
                <a:latin typeface="Lexend"/>
                <a:ea typeface="Lexend"/>
                <a:cs typeface="Lexend"/>
                <a:sym typeface="Lexend"/>
              </a:rPr>
              <a:t>Most Favored Nation (MFN) tariffs are tariffs applied by a country to imports from all other countries at the same rate, without discrimination, a fundamental tenet of the World Trade Organization </a:t>
            </a:r>
            <a:endParaRPr sz="1400">
              <a:solidFill>
                <a:schemeClr val="dk1"/>
              </a:solidFill>
              <a:latin typeface="Lexend"/>
              <a:ea typeface="Lexend"/>
              <a:cs typeface="Lexend"/>
              <a:sym typeface="Lexend"/>
            </a:endParaRPr>
          </a:p>
          <a:p>
            <a:pPr indent="-184150" lvl="0" marL="179999" rtl="0" algn="just">
              <a:spcBef>
                <a:spcPts val="0"/>
              </a:spcBef>
              <a:spcAft>
                <a:spcPts val="0"/>
              </a:spcAft>
              <a:buClr>
                <a:schemeClr val="dk1"/>
              </a:buClr>
              <a:buSzPts val="1400"/>
              <a:buFont typeface="Lexend"/>
              <a:buChar char="●"/>
            </a:pPr>
            <a:r>
              <a:rPr lang="en-GB" sz="1400">
                <a:solidFill>
                  <a:schemeClr val="dk1"/>
                </a:solidFill>
                <a:latin typeface="Lexend"/>
                <a:ea typeface="Lexend"/>
                <a:cs typeface="Lexend"/>
                <a:sym typeface="Lexend"/>
              </a:rPr>
              <a:t>Under the MFN principle, if a country grants a tariff concession to one trading partner, it must extend the same concession to all other WTO members to ensure that countries do not engage in discriminatory trade practices.</a:t>
            </a:r>
            <a:endParaRPr sz="1400">
              <a:solidFill>
                <a:schemeClr val="dk1"/>
              </a:solidFill>
              <a:latin typeface="Lexend"/>
              <a:ea typeface="Lexend"/>
              <a:cs typeface="Lexend"/>
              <a:sym typeface="Lexend"/>
            </a:endParaRPr>
          </a:p>
          <a:p>
            <a:pPr indent="0" lvl="0" marL="0" rtl="0" algn="ctr">
              <a:spcBef>
                <a:spcPts val="1200"/>
              </a:spcBef>
              <a:spcAft>
                <a:spcPts val="1200"/>
              </a:spcAft>
              <a:buClr>
                <a:schemeClr val="dk1"/>
              </a:buClr>
              <a:buSzPts val="1100"/>
              <a:buFont typeface="Arial"/>
              <a:buNone/>
            </a:pPr>
            <a:r>
              <a:t/>
            </a:r>
            <a:endParaRPr sz="1200">
              <a:solidFill>
                <a:schemeClr val="dk1"/>
              </a:solidFill>
            </a:endParaRPr>
          </a:p>
        </p:txBody>
      </p:sp>
      <p:pic>
        <p:nvPicPr>
          <p:cNvPr id="92" name="Google Shape;92;p18"/>
          <p:cNvPicPr preferRelativeResize="0"/>
          <p:nvPr/>
        </p:nvPicPr>
        <p:blipFill rotWithShape="1">
          <a:blip r:embed="rId4">
            <a:alphaModFix/>
          </a:blip>
          <a:srcRect b="24992" l="8690" r="8698" t="24992"/>
          <a:stretch/>
        </p:blipFill>
        <p:spPr>
          <a:xfrm>
            <a:off x="5486400" y="3798400"/>
            <a:ext cx="2501274" cy="1009274"/>
          </a:xfrm>
          <a:prstGeom prst="rect">
            <a:avLst/>
          </a:prstGeom>
          <a:noFill/>
          <a:ln>
            <a:noFill/>
          </a:ln>
        </p:spPr>
      </p:pic>
      <p:pic>
        <p:nvPicPr>
          <p:cNvPr id="93" name="Google Shape;93;p18"/>
          <p:cNvPicPr preferRelativeResize="0"/>
          <p:nvPr/>
        </p:nvPicPr>
        <p:blipFill rotWithShape="1">
          <a:blip r:embed="rId5">
            <a:alphaModFix/>
          </a:blip>
          <a:srcRect b="22601" l="15412" r="15749" t="22271"/>
          <a:stretch/>
        </p:blipFill>
        <p:spPr>
          <a:xfrm>
            <a:off x="1379675" y="3946300"/>
            <a:ext cx="1680400" cy="100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934450" y="1686500"/>
            <a:ext cx="56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800">
                <a:latin typeface="Lexend"/>
                <a:ea typeface="Lexend"/>
                <a:cs typeface="Lexend"/>
                <a:sym typeface="Lexend"/>
              </a:rPr>
              <a:t>Literature Review</a:t>
            </a:r>
            <a:endParaRPr sz="4800">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048600" y="0"/>
            <a:ext cx="321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exend"/>
                <a:ea typeface="Lexend"/>
                <a:cs typeface="Lexend"/>
                <a:sym typeface="Lexend"/>
              </a:rPr>
              <a:t>Literature Review</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04" name="Google Shape;104;p20"/>
          <p:cNvSpPr txBox="1"/>
          <p:nvPr>
            <p:ph idx="1" type="body"/>
          </p:nvPr>
        </p:nvSpPr>
        <p:spPr>
          <a:xfrm>
            <a:off x="535300" y="1065875"/>
            <a:ext cx="4005000" cy="35193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GB">
                <a:solidFill>
                  <a:srgbClr val="000000"/>
                </a:solidFill>
                <a:highlight>
                  <a:srgbClr val="FFFFFF"/>
                </a:highlight>
                <a:latin typeface="Lexend"/>
                <a:ea typeface="Lexend"/>
                <a:cs typeface="Lexend"/>
                <a:sym typeface="Lexend"/>
              </a:rPr>
              <a:t>A)	To What Extent are Tariffs Offset by Exchange Rates?(Olivier Jeanne, Jeongwon son) - August 2020</a:t>
            </a:r>
            <a:endParaRPr>
              <a:solidFill>
                <a:srgbClr val="000000"/>
              </a:solidFill>
              <a:highlight>
                <a:srgbClr val="FFFFFF"/>
              </a:highlight>
              <a:latin typeface="Lexend"/>
              <a:ea typeface="Lexend"/>
              <a:cs typeface="Lexend"/>
              <a:sym typeface="Lexend"/>
            </a:endParaRPr>
          </a:p>
          <a:p>
            <a:pPr indent="0" lvl="0" marL="457200" rtl="0" algn="l">
              <a:lnSpc>
                <a:spcPct val="100000"/>
              </a:lnSpc>
              <a:spcBef>
                <a:spcPts val="0"/>
              </a:spcBef>
              <a:spcAft>
                <a:spcPts val="0"/>
              </a:spcAft>
              <a:buNone/>
            </a:pPr>
            <a:r>
              <a:t/>
            </a:r>
            <a:endParaRPr>
              <a:solidFill>
                <a:srgbClr val="000000"/>
              </a:solidFill>
              <a:highlight>
                <a:srgbClr val="FFFFFF"/>
              </a:highlight>
              <a:latin typeface="Lexend"/>
              <a:ea typeface="Lexend"/>
              <a:cs typeface="Lexend"/>
              <a:sym typeface="Lexend"/>
            </a:endParaRPr>
          </a:p>
          <a:p>
            <a:pPr indent="-317500" lvl="0" marL="457200" rtl="0" algn="l">
              <a:lnSpc>
                <a:spcPct val="95000"/>
              </a:lnSpc>
              <a:spcBef>
                <a:spcPts val="0"/>
              </a:spcBef>
              <a:spcAft>
                <a:spcPts val="0"/>
              </a:spcAft>
              <a:buClr>
                <a:schemeClr val="dk1"/>
              </a:buClr>
              <a:buSzPts val="1400"/>
              <a:buFont typeface="Lexend"/>
              <a:buChar char="●"/>
            </a:pPr>
            <a:r>
              <a:rPr b="1" lang="en-GB" sz="1130">
                <a:solidFill>
                  <a:srgbClr val="0D0D0D"/>
                </a:solidFill>
                <a:highlight>
                  <a:srgbClr val="FFFFFF"/>
                </a:highlight>
                <a:latin typeface="Lexend"/>
                <a:ea typeface="Lexend"/>
                <a:cs typeface="Lexend"/>
                <a:sym typeface="Lexend"/>
              </a:rPr>
              <a:t>Research Approach:- </a:t>
            </a:r>
            <a:r>
              <a:rPr lang="en-GB" sz="1130">
                <a:solidFill>
                  <a:srgbClr val="0D0D0D"/>
                </a:solidFill>
                <a:highlight>
                  <a:srgbClr val="FFFFFF"/>
                </a:highlight>
                <a:latin typeface="Lexend"/>
                <a:ea typeface="Lexend"/>
                <a:cs typeface="Lexend"/>
                <a:sym typeface="Lexend"/>
              </a:rPr>
              <a:t>The paper presents a model showing that tariffs impact the supply and demand for goods, and exchange rate movements arise as central banks manage inflation. The model also suggests that tariffs imposed by the US in 2018-19 may have affected the dollar's value.</a:t>
            </a:r>
            <a:endParaRPr sz="1130">
              <a:solidFill>
                <a:srgbClr val="0D0D0D"/>
              </a:solidFill>
              <a:highlight>
                <a:srgbClr val="FFFFFF"/>
              </a:highlight>
              <a:latin typeface="Lexend"/>
              <a:ea typeface="Lexend"/>
              <a:cs typeface="Lexend"/>
              <a:sym typeface="Lexend"/>
            </a:endParaRPr>
          </a:p>
          <a:p>
            <a:pPr indent="-317500" lvl="0" marL="457200" rtl="0" algn="l">
              <a:lnSpc>
                <a:spcPct val="95000"/>
              </a:lnSpc>
              <a:spcBef>
                <a:spcPts val="0"/>
              </a:spcBef>
              <a:spcAft>
                <a:spcPts val="0"/>
              </a:spcAft>
              <a:buClr>
                <a:schemeClr val="dk1"/>
              </a:buClr>
              <a:buSzPts val="1400"/>
              <a:buFont typeface="Lexend"/>
              <a:buChar char="●"/>
            </a:pPr>
            <a:r>
              <a:rPr b="1" lang="en-GB" sz="1130">
                <a:solidFill>
                  <a:srgbClr val="0D0D0D"/>
                </a:solidFill>
                <a:highlight>
                  <a:srgbClr val="FFFFFF"/>
                </a:highlight>
                <a:latin typeface="Lexend"/>
                <a:ea typeface="Lexend"/>
                <a:cs typeface="Lexend"/>
                <a:sym typeface="Lexend"/>
              </a:rPr>
              <a:t>Conclusion:- </a:t>
            </a:r>
            <a:r>
              <a:rPr lang="en-GB" sz="1130">
                <a:solidFill>
                  <a:srgbClr val="0D0D0D"/>
                </a:solidFill>
                <a:highlight>
                  <a:srgbClr val="FFFFFF"/>
                </a:highlight>
                <a:latin typeface="Lexend"/>
                <a:ea typeface="Lexend"/>
                <a:cs typeface="Lexend"/>
                <a:sym typeface="Lexend"/>
              </a:rPr>
              <a:t>The paper concludes that tariffs affect exchange rates, but the impact varies by country. US tariffs had a significant impact on the renminbi, but less so on the dollar. The study emphasizes the need to consider exchange rate movements when evaluating tariffs' economic effects.</a:t>
            </a:r>
            <a:endParaRPr sz="1130">
              <a:solidFill>
                <a:srgbClr val="0D0D0D"/>
              </a:solidFill>
              <a:highlight>
                <a:srgbClr val="FFFFFF"/>
              </a:highlight>
              <a:latin typeface="Lexend"/>
              <a:ea typeface="Lexend"/>
              <a:cs typeface="Lexend"/>
              <a:sym typeface="Lexend"/>
            </a:endParaRPr>
          </a:p>
        </p:txBody>
      </p:sp>
      <p:sp>
        <p:nvSpPr>
          <p:cNvPr id="105" name="Google Shape;105;p20"/>
          <p:cNvSpPr txBox="1"/>
          <p:nvPr>
            <p:ph idx="1" type="body"/>
          </p:nvPr>
        </p:nvSpPr>
        <p:spPr>
          <a:xfrm>
            <a:off x="4737650" y="1065875"/>
            <a:ext cx="3871200" cy="34431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GB" sz="1600">
                <a:solidFill>
                  <a:schemeClr val="dk1"/>
                </a:solidFill>
                <a:highlight>
                  <a:schemeClr val="lt1"/>
                </a:highlight>
                <a:latin typeface="Lexend"/>
                <a:ea typeface="Lexend"/>
                <a:cs typeface="Lexend"/>
                <a:sym typeface="Lexend"/>
              </a:rPr>
              <a:t>B</a:t>
            </a:r>
            <a:r>
              <a:rPr lang="en-GB" sz="1600">
                <a:solidFill>
                  <a:schemeClr val="dk1"/>
                </a:solidFill>
                <a:highlight>
                  <a:schemeClr val="lt1"/>
                </a:highlight>
                <a:latin typeface="Lexend"/>
                <a:ea typeface="Lexend"/>
                <a:cs typeface="Lexend"/>
                <a:sym typeface="Lexend"/>
              </a:rPr>
              <a:t>)</a:t>
            </a:r>
            <a:r>
              <a:rPr lang="en-GB">
                <a:solidFill>
                  <a:schemeClr val="dk1"/>
                </a:solidFill>
                <a:highlight>
                  <a:schemeClr val="lt1"/>
                </a:highlight>
                <a:latin typeface="Lexend"/>
                <a:ea typeface="Lexend"/>
                <a:cs typeface="Lexend"/>
                <a:sym typeface="Lexend"/>
              </a:rPr>
              <a:t>	The Macroeconomic Consequences of Import Tariffs and Trade Policy Uncertainty </a:t>
            </a:r>
            <a:endParaRPr>
              <a:solidFill>
                <a:schemeClr val="dk1"/>
              </a:solidFill>
              <a:highlight>
                <a:schemeClr val="lt1"/>
              </a:highlight>
              <a:latin typeface="Lexend"/>
              <a:ea typeface="Lexend"/>
              <a:cs typeface="Lexend"/>
              <a:sym typeface="Lexend"/>
            </a:endParaRPr>
          </a:p>
          <a:p>
            <a:pPr indent="0" lvl="0" marL="0" rtl="0" algn="l">
              <a:lnSpc>
                <a:spcPct val="100000"/>
              </a:lnSpc>
              <a:spcBef>
                <a:spcPts val="0"/>
              </a:spcBef>
              <a:spcAft>
                <a:spcPts val="0"/>
              </a:spcAft>
              <a:buNone/>
            </a:pPr>
            <a:r>
              <a:rPr lang="en-GB">
                <a:solidFill>
                  <a:schemeClr val="dk1"/>
                </a:solidFill>
                <a:highlight>
                  <a:schemeClr val="lt1"/>
                </a:highlight>
                <a:latin typeface="Lexend"/>
                <a:ea typeface="Lexend"/>
                <a:cs typeface="Lexend"/>
                <a:sym typeface="Lexend"/>
              </a:rPr>
              <a:t>(Lukas Boer and Malte Rieth) - January 2024</a:t>
            </a:r>
            <a:endParaRPr>
              <a:solidFill>
                <a:schemeClr val="dk1"/>
              </a:solidFill>
              <a:highlight>
                <a:schemeClr val="lt1"/>
              </a:highlight>
              <a:latin typeface="Lexend"/>
              <a:ea typeface="Lexend"/>
              <a:cs typeface="Lexend"/>
              <a:sym typeface="Lexend"/>
            </a:endParaRPr>
          </a:p>
          <a:p>
            <a:pPr indent="0" lvl="0" marL="0" rtl="0" algn="l">
              <a:lnSpc>
                <a:spcPct val="100000"/>
              </a:lnSpc>
              <a:spcBef>
                <a:spcPts val="0"/>
              </a:spcBef>
              <a:spcAft>
                <a:spcPts val="0"/>
              </a:spcAft>
              <a:buNone/>
            </a:pPr>
            <a:r>
              <a:t/>
            </a:r>
            <a:endParaRPr>
              <a:solidFill>
                <a:schemeClr val="dk1"/>
              </a:solidFill>
              <a:highlight>
                <a:schemeClr val="lt1"/>
              </a:highlight>
              <a:latin typeface="Lexend"/>
              <a:ea typeface="Lexend"/>
              <a:cs typeface="Lexend"/>
              <a:sym typeface="Lexend"/>
            </a:endParaRPr>
          </a:p>
          <a:p>
            <a:pPr indent="-298450" lvl="0" marL="457200" rtl="0" algn="just">
              <a:spcBef>
                <a:spcPts val="0"/>
              </a:spcBef>
              <a:spcAft>
                <a:spcPts val="0"/>
              </a:spcAft>
              <a:buClr>
                <a:schemeClr val="dk1"/>
              </a:buClr>
              <a:buSzPts val="1100"/>
              <a:buFont typeface="Lexend"/>
              <a:buChar char="●"/>
            </a:pPr>
            <a:r>
              <a:rPr b="1" lang="en-GB" sz="1100">
                <a:solidFill>
                  <a:schemeClr val="dk1"/>
                </a:solidFill>
                <a:latin typeface="Lexend"/>
                <a:ea typeface="Lexend"/>
                <a:cs typeface="Lexend"/>
                <a:sym typeface="Lexend"/>
              </a:rPr>
              <a:t>Research Approach:- </a:t>
            </a:r>
            <a:r>
              <a:rPr lang="en-GB" sz="1100">
                <a:solidFill>
                  <a:schemeClr val="dk1"/>
                </a:solidFill>
                <a:latin typeface="Lexend"/>
                <a:ea typeface="Lexend"/>
                <a:cs typeface="Lexend"/>
                <a:sym typeface="Lexend"/>
              </a:rPr>
              <a:t>The study uses theoretical models and statistical analysis (SVAR) to assess the impact of tariff and trade policy uncertainty shocks, using specific guidelines to distinguish between these effects.</a:t>
            </a:r>
            <a:endParaRPr sz="1100">
              <a:solidFill>
                <a:schemeClr val="dk1"/>
              </a:solidFill>
              <a:latin typeface="Lexend"/>
              <a:ea typeface="Lexend"/>
              <a:cs typeface="Lexend"/>
              <a:sym typeface="Lexend"/>
            </a:endParaRPr>
          </a:p>
          <a:p>
            <a:pPr indent="-298450" lvl="0" marL="457200" rtl="0" algn="just">
              <a:spcBef>
                <a:spcPts val="0"/>
              </a:spcBef>
              <a:spcAft>
                <a:spcPts val="0"/>
              </a:spcAft>
              <a:buClr>
                <a:schemeClr val="dk1"/>
              </a:buClr>
              <a:buSzPts val="1100"/>
              <a:buFont typeface="Lexend"/>
              <a:buChar char="●"/>
            </a:pPr>
            <a:r>
              <a:rPr b="1" lang="en-GB" sz="1100">
                <a:solidFill>
                  <a:schemeClr val="dk1"/>
                </a:solidFill>
                <a:latin typeface="Lexend"/>
                <a:ea typeface="Lexend"/>
                <a:cs typeface="Lexend"/>
                <a:sym typeface="Lexend"/>
              </a:rPr>
              <a:t>Conclusion:- </a:t>
            </a:r>
            <a:r>
              <a:rPr lang="en-GB" sz="1100">
                <a:solidFill>
                  <a:schemeClr val="dk1"/>
                </a:solidFill>
                <a:latin typeface="Lexend"/>
                <a:ea typeface="Lexend"/>
                <a:cs typeface="Lexend"/>
                <a:sym typeface="Lexend"/>
              </a:rPr>
              <a:t>The paper concludes that stable free trade relations lead to significant economic gains. It also stresses the importance of focusing on tariff levels rather than trade policy uncertainty.</a:t>
            </a:r>
            <a:endParaRPr sz="1100">
              <a:solidFill>
                <a:schemeClr val="dk1"/>
              </a:solidFill>
              <a:latin typeface="Lexend"/>
              <a:ea typeface="Lexend"/>
              <a:cs typeface="Lexend"/>
              <a:sym typeface="Lexend"/>
            </a:endParaRPr>
          </a:p>
          <a:p>
            <a:pPr indent="0" lvl="0" marL="0" rtl="0" algn="ctr">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048600" y="0"/>
            <a:ext cx="321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solidFill>
                  <a:schemeClr val="lt1"/>
                </a:solidFill>
                <a:latin typeface="Lexend"/>
                <a:ea typeface="Lexend"/>
                <a:cs typeface="Lexend"/>
                <a:sym typeface="Lexend"/>
              </a:rPr>
              <a:t>Literature Review</a:t>
            </a:r>
            <a:endParaRPr>
              <a:solidFill>
                <a:schemeClr val="lt1"/>
              </a:solidFill>
              <a:latin typeface="Lexend"/>
              <a:ea typeface="Lexend"/>
              <a:cs typeface="Lexend"/>
              <a:sym typeface="Lexend"/>
            </a:endParaRPr>
          </a:p>
          <a:p>
            <a:pPr indent="0" lvl="0" marL="0" rtl="0" algn="l">
              <a:spcBef>
                <a:spcPts val="0"/>
              </a:spcBef>
              <a:spcAft>
                <a:spcPts val="0"/>
              </a:spcAft>
              <a:buClr>
                <a:schemeClr val="dk1"/>
              </a:buClr>
              <a:buSzPct val="39285"/>
              <a:buFont typeface="Arial"/>
              <a:buNone/>
            </a:pPr>
            <a:r>
              <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sp>
        <p:nvSpPr>
          <p:cNvPr id="111" name="Google Shape;111;p21"/>
          <p:cNvSpPr txBox="1"/>
          <p:nvPr>
            <p:ph idx="1" type="body"/>
          </p:nvPr>
        </p:nvSpPr>
        <p:spPr>
          <a:xfrm>
            <a:off x="295925" y="1065875"/>
            <a:ext cx="4122000" cy="3519300"/>
          </a:xfrm>
          <a:prstGeom prst="rect">
            <a:avLst/>
          </a:prstGeom>
        </p:spPr>
        <p:txBody>
          <a:bodyPr anchorCtr="0" anchor="t" bIns="91425" lIns="91425" spcFirstLastPara="1" rIns="91425" wrap="square" tIns="91425">
            <a:normAutofit lnSpcReduction="10000"/>
          </a:bodyPr>
          <a:lstStyle/>
          <a:p>
            <a:pPr indent="0" lvl="0" marL="457200" rtl="0" algn="l">
              <a:lnSpc>
                <a:spcPct val="100000"/>
              </a:lnSpc>
              <a:spcBef>
                <a:spcPts val="0"/>
              </a:spcBef>
              <a:spcAft>
                <a:spcPts val="0"/>
              </a:spcAft>
              <a:buNone/>
            </a:pPr>
            <a:r>
              <a:rPr lang="en-GB">
                <a:solidFill>
                  <a:srgbClr val="000000"/>
                </a:solidFill>
                <a:highlight>
                  <a:srgbClr val="FFFFFF"/>
                </a:highlight>
                <a:latin typeface="Lexend"/>
                <a:ea typeface="Lexend"/>
                <a:cs typeface="Lexend"/>
                <a:sym typeface="Lexend"/>
              </a:rPr>
              <a:t>C) The Impact of Trade and Tariffs on the United States (Erica York) - June 2018</a:t>
            </a:r>
            <a:endParaRPr>
              <a:solidFill>
                <a:srgbClr val="000000"/>
              </a:solidFill>
              <a:highlight>
                <a:srgbClr val="FFFFFF"/>
              </a:highlight>
              <a:latin typeface="Lexend"/>
              <a:ea typeface="Lexend"/>
              <a:cs typeface="Lexend"/>
              <a:sym typeface="Lexend"/>
            </a:endParaRPr>
          </a:p>
          <a:p>
            <a:pPr indent="-95249" lvl="0" marL="179999" rtl="0" algn="l">
              <a:lnSpc>
                <a:spcPct val="100000"/>
              </a:lnSpc>
              <a:spcBef>
                <a:spcPts val="0"/>
              </a:spcBef>
              <a:spcAft>
                <a:spcPts val="0"/>
              </a:spcAft>
              <a:buNone/>
            </a:pPr>
            <a:r>
              <a:t/>
            </a:r>
            <a:endParaRPr>
              <a:solidFill>
                <a:srgbClr val="000000"/>
              </a:solidFill>
              <a:highlight>
                <a:srgbClr val="FFFFFF"/>
              </a:highlight>
              <a:latin typeface="Lexend"/>
              <a:ea typeface="Lexend"/>
              <a:cs typeface="Lexend"/>
              <a:sym typeface="Lexend"/>
            </a:endParaRPr>
          </a:p>
          <a:p>
            <a:pPr indent="-190500" lvl="0" marL="179999" rtl="0" algn="l">
              <a:lnSpc>
                <a:spcPct val="95000"/>
              </a:lnSpc>
              <a:spcBef>
                <a:spcPts val="0"/>
              </a:spcBef>
              <a:spcAft>
                <a:spcPts val="0"/>
              </a:spcAft>
              <a:buClr>
                <a:schemeClr val="dk1"/>
              </a:buClr>
              <a:buSzPts val="1500"/>
              <a:buFont typeface="Lexend"/>
              <a:buChar char="●"/>
            </a:pPr>
            <a:r>
              <a:rPr b="1" lang="en-GB" sz="1230">
                <a:solidFill>
                  <a:srgbClr val="0D0D0D"/>
                </a:solidFill>
                <a:highlight>
                  <a:srgbClr val="FFFFFF"/>
                </a:highlight>
                <a:latin typeface="Lexend"/>
                <a:ea typeface="Lexend"/>
                <a:cs typeface="Lexend"/>
                <a:sym typeface="Lexend"/>
              </a:rPr>
              <a:t>Research Approach:- </a:t>
            </a:r>
            <a:r>
              <a:rPr lang="en-GB" sz="1230">
                <a:solidFill>
                  <a:srgbClr val="0D0D0D"/>
                </a:solidFill>
                <a:highlight>
                  <a:srgbClr val="FFFFFF"/>
                </a:highlight>
                <a:latin typeface="Lexend"/>
                <a:ea typeface="Lexend"/>
                <a:cs typeface="Lexend"/>
                <a:sym typeface="Lexend"/>
              </a:rPr>
              <a:t>The paper takes an analytical and research-based approach, combining theoretical and empirical evidence to assess the impact of tariffs and trade policies on the U.S. economy.</a:t>
            </a:r>
            <a:endParaRPr sz="1230">
              <a:solidFill>
                <a:srgbClr val="0D0D0D"/>
              </a:solidFill>
              <a:highlight>
                <a:srgbClr val="FFFFFF"/>
              </a:highlight>
              <a:latin typeface="Lexend"/>
              <a:ea typeface="Lexend"/>
              <a:cs typeface="Lexend"/>
              <a:sym typeface="Lexend"/>
            </a:endParaRPr>
          </a:p>
          <a:p>
            <a:pPr indent="-190500" lvl="0" marL="179999" rtl="0" algn="l">
              <a:lnSpc>
                <a:spcPct val="95000"/>
              </a:lnSpc>
              <a:spcBef>
                <a:spcPts val="0"/>
              </a:spcBef>
              <a:spcAft>
                <a:spcPts val="0"/>
              </a:spcAft>
              <a:buClr>
                <a:schemeClr val="dk1"/>
              </a:buClr>
              <a:buSzPts val="1500"/>
              <a:buFont typeface="Lexend"/>
              <a:buChar char="●"/>
            </a:pPr>
            <a:r>
              <a:rPr b="1" lang="en-GB" sz="1230">
                <a:solidFill>
                  <a:srgbClr val="0D0D0D"/>
                </a:solidFill>
                <a:highlight>
                  <a:srgbClr val="FFFFFF"/>
                </a:highlight>
                <a:latin typeface="Lexend"/>
                <a:ea typeface="Lexend"/>
                <a:cs typeface="Lexend"/>
                <a:sym typeface="Lexend"/>
              </a:rPr>
              <a:t>Conclusion:-</a:t>
            </a:r>
            <a:r>
              <a:rPr lang="en-GB" sz="1230">
                <a:solidFill>
                  <a:srgbClr val="0D0D0D"/>
                </a:solidFill>
                <a:highlight>
                  <a:srgbClr val="FFFFFF"/>
                </a:highlight>
                <a:latin typeface="Lexend"/>
                <a:ea typeface="Lexend"/>
                <a:cs typeface="Lexend"/>
                <a:sym typeface="Lexend"/>
              </a:rPr>
              <a:t>.The paper concludes that tariffs harm the economy by raising prices, reducing employment, and slowing growth. They distort markets and penalize certain goods and sectors disproportionately. Policymakers should promote free trade to reap the benefits of higher productivity, employment, and output.</a:t>
            </a:r>
            <a:endParaRPr sz="1600">
              <a:solidFill>
                <a:schemeClr val="dk1"/>
              </a:solidFill>
              <a:latin typeface="Lexend"/>
              <a:ea typeface="Lexend"/>
              <a:cs typeface="Lexend"/>
              <a:sym typeface="Lexend"/>
            </a:endParaRPr>
          </a:p>
        </p:txBody>
      </p:sp>
      <p:sp>
        <p:nvSpPr>
          <p:cNvPr id="112" name="Google Shape;112;p21"/>
          <p:cNvSpPr txBox="1"/>
          <p:nvPr>
            <p:ph idx="1" type="body"/>
          </p:nvPr>
        </p:nvSpPr>
        <p:spPr>
          <a:xfrm>
            <a:off x="4737650" y="1018900"/>
            <a:ext cx="3871200" cy="3847500"/>
          </a:xfrm>
          <a:prstGeom prst="rect">
            <a:avLst/>
          </a:prstGeom>
        </p:spPr>
        <p:txBody>
          <a:bodyPr anchorCtr="0" anchor="t" bIns="91425" lIns="91425" spcFirstLastPara="1" rIns="91425" wrap="square" tIns="91425">
            <a:normAutofit lnSpcReduction="20000"/>
          </a:bodyPr>
          <a:lstStyle/>
          <a:p>
            <a:pPr indent="-85724" lvl="0" marL="179999" rtl="0" algn="l">
              <a:spcBef>
                <a:spcPts val="0"/>
              </a:spcBef>
              <a:spcAft>
                <a:spcPts val="0"/>
              </a:spcAft>
              <a:buNone/>
            </a:pPr>
            <a:r>
              <a:rPr lang="en-GB">
                <a:solidFill>
                  <a:schemeClr val="dk1"/>
                </a:solidFill>
                <a:latin typeface="Lexend"/>
                <a:ea typeface="Lexend"/>
                <a:cs typeface="Lexend"/>
                <a:sym typeface="Lexend"/>
              </a:rPr>
              <a:t>D)	</a:t>
            </a:r>
            <a:r>
              <a:rPr lang="en-GB" sz="1900">
                <a:solidFill>
                  <a:schemeClr val="dk1"/>
                </a:solidFill>
                <a:latin typeface="Lexend"/>
                <a:ea typeface="Lexend"/>
                <a:cs typeface="Lexend"/>
                <a:sym typeface="Lexend"/>
              </a:rPr>
              <a:t>Macroeconomic Consequences of Tariffs (Davide Furceri, Andrew K. Rose) - January 2019</a:t>
            </a:r>
            <a:endParaRPr sz="1900">
              <a:solidFill>
                <a:schemeClr val="dk1"/>
              </a:solidFill>
              <a:latin typeface="Lexend"/>
              <a:ea typeface="Lexend"/>
              <a:cs typeface="Lexend"/>
              <a:sym typeface="Lexend"/>
            </a:endParaRPr>
          </a:p>
          <a:p>
            <a:pPr indent="-165100" lvl="0" marL="179999" rtl="0" algn="just">
              <a:lnSpc>
                <a:spcPct val="100000"/>
              </a:lnSpc>
              <a:spcBef>
                <a:spcPts val="1200"/>
              </a:spcBef>
              <a:spcAft>
                <a:spcPts val="0"/>
              </a:spcAft>
              <a:buClr>
                <a:schemeClr val="dk1"/>
              </a:buClr>
              <a:buSzPts val="1250"/>
              <a:buFont typeface="Lexend"/>
              <a:buChar char="●"/>
            </a:pPr>
            <a:r>
              <a:rPr b="1" lang="en-GB" sz="1250">
                <a:solidFill>
                  <a:schemeClr val="dk1"/>
                </a:solidFill>
                <a:latin typeface="Lexend"/>
                <a:ea typeface="Lexend"/>
                <a:cs typeface="Lexend"/>
                <a:sym typeface="Lexend"/>
              </a:rPr>
              <a:t>Research Approach</a:t>
            </a:r>
            <a:r>
              <a:rPr lang="en-GB" sz="1250">
                <a:solidFill>
                  <a:schemeClr val="dk1"/>
                </a:solidFill>
                <a:latin typeface="Lexend"/>
                <a:ea typeface="Lexend"/>
                <a:cs typeface="Lexend"/>
                <a:sym typeface="Lexend"/>
              </a:rPr>
              <a:t>:- The study uses a local projection method (LPM) to analyze the impact of tariff changes on key economic indicators across 151 countries from 1963 to 2014, including output, productivity, unemployment, inequality, exchange rates, and trade balances..</a:t>
            </a:r>
            <a:endParaRPr sz="1250">
              <a:solidFill>
                <a:schemeClr val="dk1"/>
              </a:solidFill>
              <a:latin typeface="Lexend"/>
              <a:ea typeface="Lexend"/>
              <a:cs typeface="Lexend"/>
              <a:sym typeface="Lexend"/>
            </a:endParaRPr>
          </a:p>
          <a:p>
            <a:pPr indent="-165100" lvl="0" marL="179999" rtl="0" algn="just">
              <a:lnSpc>
                <a:spcPct val="100000"/>
              </a:lnSpc>
              <a:spcBef>
                <a:spcPts val="0"/>
              </a:spcBef>
              <a:spcAft>
                <a:spcPts val="0"/>
              </a:spcAft>
              <a:buClr>
                <a:schemeClr val="dk1"/>
              </a:buClr>
              <a:buSzPts val="1250"/>
              <a:buFont typeface="Lexend"/>
              <a:buChar char="●"/>
            </a:pPr>
            <a:r>
              <a:rPr b="1" lang="en-GB" sz="1250">
                <a:solidFill>
                  <a:schemeClr val="dk1"/>
                </a:solidFill>
                <a:latin typeface="Lexend"/>
                <a:ea typeface="Lexend"/>
                <a:cs typeface="Lexend"/>
                <a:sym typeface="Lexend"/>
              </a:rPr>
              <a:t>Conclusion</a:t>
            </a:r>
            <a:r>
              <a:rPr lang="en-GB" sz="1250">
                <a:solidFill>
                  <a:schemeClr val="dk1"/>
                </a:solidFill>
                <a:latin typeface="Lexend"/>
                <a:ea typeface="Lexend"/>
                <a:cs typeface="Lexend"/>
                <a:sym typeface="Lexend"/>
              </a:rPr>
              <a:t>:- The paper concludes that stable free trade relations lead to significant economic gains. It also stresses the importance of focusing on tariff levels rather than trade policy uncertainty.</a:t>
            </a:r>
            <a:endParaRPr sz="1250">
              <a:solidFill>
                <a:schemeClr val="dk1"/>
              </a:solidFill>
              <a:latin typeface="Lexend"/>
              <a:ea typeface="Lexend"/>
              <a:cs typeface="Lexend"/>
              <a:sym typeface="Lexend"/>
            </a:endParaRPr>
          </a:p>
          <a:p>
            <a:pPr indent="0" lvl="0" marL="0" rtl="0" algn="ctr">
              <a:lnSpc>
                <a:spcPct val="100000"/>
              </a:lnSpc>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